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2" r:id="rId1"/>
  </p:sldMasterIdLst>
  <p:notesMasterIdLst>
    <p:notesMasterId r:id="rId48"/>
  </p:notesMasterIdLst>
  <p:sldIdLst>
    <p:sldId id="256" r:id="rId2"/>
    <p:sldId id="271" r:id="rId3"/>
    <p:sldId id="283" r:id="rId4"/>
    <p:sldId id="259" r:id="rId5"/>
    <p:sldId id="263" r:id="rId6"/>
    <p:sldId id="262" r:id="rId7"/>
    <p:sldId id="264" r:id="rId8"/>
    <p:sldId id="267" r:id="rId9"/>
    <p:sldId id="268" r:id="rId10"/>
    <p:sldId id="274" r:id="rId11"/>
    <p:sldId id="275" r:id="rId12"/>
    <p:sldId id="311" r:id="rId13"/>
    <p:sldId id="310" r:id="rId14"/>
    <p:sldId id="312" r:id="rId15"/>
    <p:sldId id="273" r:id="rId16"/>
    <p:sldId id="276" r:id="rId17"/>
    <p:sldId id="265" r:id="rId18"/>
    <p:sldId id="269" r:id="rId19"/>
    <p:sldId id="270" r:id="rId20"/>
    <p:sldId id="278" r:id="rId21"/>
    <p:sldId id="281" r:id="rId22"/>
    <p:sldId id="277" r:id="rId23"/>
    <p:sldId id="284" r:id="rId24"/>
    <p:sldId id="282" r:id="rId25"/>
    <p:sldId id="285" r:id="rId26"/>
    <p:sldId id="298" r:id="rId27"/>
    <p:sldId id="299" r:id="rId28"/>
    <p:sldId id="300" r:id="rId29"/>
    <p:sldId id="303" r:id="rId30"/>
    <p:sldId id="287" r:id="rId31"/>
    <p:sldId id="288" r:id="rId32"/>
    <p:sldId id="313" r:id="rId33"/>
    <p:sldId id="290" r:id="rId34"/>
    <p:sldId id="291" r:id="rId35"/>
    <p:sldId id="292" r:id="rId36"/>
    <p:sldId id="293" r:id="rId37"/>
    <p:sldId id="294" r:id="rId38"/>
    <p:sldId id="297" r:id="rId39"/>
    <p:sldId id="295" r:id="rId40"/>
    <p:sldId id="296" r:id="rId41"/>
    <p:sldId id="304" r:id="rId42"/>
    <p:sldId id="305" r:id="rId43"/>
    <p:sldId id="306" r:id="rId44"/>
    <p:sldId id="307" r:id="rId45"/>
    <p:sldId id="309" r:id="rId46"/>
    <p:sldId id="308"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638"/>
    <p:restoredTop sz="86395"/>
  </p:normalViewPr>
  <p:slideViewPr>
    <p:cSldViewPr snapToGrid="0" snapToObjects="1">
      <p:cViewPr>
        <p:scale>
          <a:sx n="38" d="100"/>
          <a:sy n="38" d="100"/>
        </p:scale>
        <p:origin x="1424" y="1728"/>
      </p:cViewPr>
      <p:guideLst/>
    </p:cSldViewPr>
  </p:slideViewPr>
  <p:outlineViewPr>
    <p:cViewPr>
      <p:scale>
        <a:sx n="33" d="100"/>
        <a:sy n="33" d="100"/>
      </p:scale>
      <p:origin x="0" y="-13216"/>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E4DCB29-3E77-45A2-8CDE-FC6AD13E97EC}"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976DA27-9D3E-4E0E-8671-9A4BA0BEF528}">
      <dgm:prSet/>
      <dgm:spPr/>
      <dgm:t>
        <a:bodyPr/>
        <a:lstStyle/>
        <a:p>
          <a:r>
            <a:rPr lang="en-US"/>
            <a:t>Time Step</a:t>
          </a:r>
        </a:p>
      </dgm:t>
    </dgm:pt>
    <dgm:pt modelId="{4C0CAF93-EFD0-42BD-8D1B-3D6EF28BE793}" type="parTrans" cxnId="{C00C7D8B-C604-412E-BD9E-6FECC97A744A}">
      <dgm:prSet/>
      <dgm:spPr/>
      <dgm:t>
        <a:bodyPr/>
        <a:lstStyle/>
        <a:p>
          <a:endParaRPr lang="en-US"/>
        </a:p>
      </dgm:t>
    </dgm:pt>
    <dgm:pt modelId="{F89194CF-4381-446D-BD42-4F22E54C7DC3}" type="sibTrans" cxnId="{C00C7D8B-C604-412E-BD9E-6FECC97A744A}">
      <dgm:prSet/>
      <dgm:spPr/>
      <dgm:t>
        <a:bodyPr/>
        <a:lstStyle/>
        <a:p>
          <a:endParaRPr lang="en-US"/>
        </a:p>
      </dgm:t>
    </dgm:pt>
    <dgm:pt modelId="{C07C12A0-F42C-48DC-96C7-098C2D2EA56C}">
      <dgm:prSet/>
      <dgm:spPr/>
      <dgm:t>
        <a:bodyPr/>
        <a:lstStyle/>
        <a:p>
          <a:r>
            <a:rPr lang="en-US"/>
            <a:t>Context Window</a:t>
          </a:r>
        </a:p>
      </dgm:t>
    </dgm:pt>
    <dgm:pt modelId="{5D937C8D-E39A-43D6-A93B-7BD7BCBF65BB}" type="parTrans" cxnId="{7C652815-A3F1-4FB7-AD47-0C8CAFB0260A}">
      <dgm:prSet/>
      <dgm:spPr/>
      <dgm:t>
        <a:bodyPr/>
        <a:lstStyle/>
        <a:p>
          <a:endParaRPr lang="en-US"/>
        </a:p>
      </dgm:t>
    </dgm:pt>
    <dgm:pt modelId="{DECDD7BB-6540-446E-BBA0-02D4CFA5851D}" type="sibTrans" cxnId="{7C652815-A3F1-4FB7-AD47-0C8CAFB0260A}">
      <dgm:prSet/>
      <dgm:spPr/>
      <dgm:t>
        <a:bodyPr/>
        <a:lstStyle/>
        <a:p>
          <a:endParaRPr lang="en-US"/>
        </a:p>
      </dgm:t>
    </dgm:pt>
    <dgm:pt modelId="{7D5AD424-4951-4617-B12F-3F4A81871F2E}">
      <dgm:prSet/>
      <dgm:spPr/>
      <dgm:t>
        <a:bodyPr/>
        <a:lstStyle/>
        <a:p>
          <a:r>
            <a:rPr lang="en-US"/>
            <a:t>Observation Length </a:t>
          </a:r>
        </a:p>
      </dgm:t>
    </dgm:pt>
    <dgm:pt modelId="{4C89C374-687C-41C6-9724-DE755FE5F304}" type="parTrans" cxnId="{E95ED306-6F7E-439D-8CE6-18BB8A18EF63}">
      <dgm:prSet/>
      <dgm:spPr/>
      <dgm:t>
        <a:bodyPr/>
        <a:lstStyle/>
        <a:p>
          <a:endParaRPr lang="en-US"/>
        </a:p>
      </dgm:t>
    </dgm:pt>
    <dgm:pt modelId="{6F772020-C7E2-4992-AF13-39F52E789FEE}" type="sibTrans" cxnId="{E95ED306-6F7E-439D-8CE6-18BB8A18EF63}">
      <dgm:prSet/>
      <dgm:spPr/>
      <dgm:t>
        <a:bodyPr/>
        <a:lstStyle/>
        <a:p>
          <a:endParaRPr lang="en-US"/>
        </a:p>
      </dgm:t>
    </dgm:pt>
    <dgm:pt modelId="{B3A891F1-7B9B-4223-A711-2499AF70C21E}">
      <dgm:prSet/>
      <dgm:spPr/>
      <dgm:t>
        <a:bodyPr/>
        <a:lstStyle/>
        <a:p>
          <a:r>
            <a:rPr lang="en-US"/>
            <a:t>Prediction Length</a:t>
          </a:r>
        </a:p>
      </dgm:t>
    </dgm:pt>
    <dgm:pt modelId="{AD9761DA-0B06-4748-83C1-BA2DEB21C2FA}" type="parTrans" cxnId="{417C4C45-5F9C-4508-8909-964F6DB897A2}">
      <dgm:prSet/>
      <dgm:spPr/>
      <dgm:t>
        <a:bodyPr/>
        <a:lstStyle/>
        <a:p>
          <a:endParaRPr lang="en-US"/>
        </a:p>
      </dgm:t>
    </dgm:pt>
    <dgm:pt modelId="{61B9C2AE-18EB-4F91-8FC9-A9970E5DA0F4}" type="sibTrans" cxnId="{417C4C45-5F9C-4508-8909-964F6DB897A2}">
      <dgm:prSet/>
      <dgm:spPr/>
      <dgm:t>
        <a:bodyPr/>
        <a:lstStyle/>
        <a:p>
          <a:endParaRPr lang="en-US"/>
        </a:p>
      </dgm:t>
    </dgm:pt>
    <dgm:pt modelId="{C116CAF1-D53E-4447-BDA0-E6DD1B3FDE8C}" type="pres">
      <dgm:prSet presAssocID="{5E4DCB29-3E77-45A2-8CDE-FC6AD13E97EC}" presName="linear" presStyleCnt="0">
        <dgm:presLayoutVars>
          <dgm:animLvl val="lvl"/>
          <dgm:resizeHandles val="exact"/>
        </dgm:presLayoutVars>
      </dgm:prSet>
      <dgm:spPr/>
    </dgm:pt>
    <dgm:pt modelId="{80F42670-0853-9A49-93C2-9AC7F55E7239}" type="pres">
      <dgm:prSet presAssocID="{E976DA27-9D3E-4E0E-8671-9A4BA0BEF528}" presName="parentText" presStyleLbl="node1" presStyleIdx="0" presStyleCnt="4">
        <dgm:presLayoutVars>
          <dgm:chMax val="0"/>
          <dgm:bulletEnabled val="1"/>
        </dgm:presLayoutVars>
      </dgm:prSet>
      <dgm:spPr/>
    </dgm:pt>
    <dgm:pt modelId="{D9C22BD1-149B-2540-8DF9-D9D5A400F3CF}" type="pres">
      <dgm:prSet presAssocID="{F89194CF-4381-446D-BD42-4F22E54C7DC3}" presName="spacer" presStyleCnt="0"/>
      <dgm:spPr/>
    </dgm:pt>
    <dgm:pt modelId="{7AACDC2C-B3C8-C040-9372-E54AD169941A}" type="pres">
      <dgm:prSet presAssocID="{C07C12A0-F42C-48DC-96C7-098C2D2EA56C}" presName="parentText" presStyleLbl="node1" presStyleIdx="1" presStyleCnt="4">
        <dgm:presLayoutVars>
          <dgm:chMax val="0"/>
          <dgm:bulletEnabled val="1"/>
        </dgm:presLayoutVars>
      </dgm:prSet>
      <dgm:spPr/>
    </dgm:pt>
    <dgm:pt modelId="{7BB60247-67E7-CD4A-A1E2-737D0DD1F48D}" type="pres">
      <dgm:prSet presAssocID="{DECDD7BB-6540-446E-BBA0-02D4CFA5851D}" presName="spacer" presStyleCnt="0"/>
      <dgm:spPr/>
    </dgm:pt>
    <dgm:pt modelId="{272555F6-006E-E246-8784-C8E6D34AB2BD}" type="pres">
      <dgm:prSet presAssocID="{7D5AD424-4951-4617-B12F-3F4A81871F2E}" presName="parentText" presStyleLbl="node1" presStyleIdx="2" presStyleCnt="4">
        <dgm:presLayoutVars>
          <dgm:chMax val="0"/>
          <dgm:bulletEnabled val="1"/>
        </dgm:presLayoutVars>
      </dgm:prSet>
      <dgm:spPr/>
    </dgm:pt>
    <dgm:pt modelId="{EBA99153-A5E2-3948-BBD6-B33CFDDAAFE5}" type="pres">
      <dgm:prSet presAssocID="{6F772020-C7E2-4992-AF13-39F52E789FEE}" presName="spacer" presStyleCnt="0"/>
      <dgm:spPr/>
    </dgm:pt>
    <dgm:pt modelId="{975108B9-202A-C241-A4D9-2F348C6430ED}" type="pres">
      <dgm:prSet presAssocID="{B3A891F1-7B9B-4223-A711-2499AF70C21E}" presName="parentText" presStyleLbl="node1" presStyleIdx="3" presStyleCnt="4">
        <dgm:presLayoutVars>
          <dgm:chMax val="0"/>
          <dgm:bulletEnabled val="1"/>
        </dgm:presLayoutVars>
      </dgm:prSet>
      <dgm:spPr/>
    </dgm:pt>
  </dgm:ptLst>
  <dgm:cxnLst>
    <dgm:cxn modelId="{E95ED306-6F7E-439D-8CE6-18BB8A18EF63}" srcId="{5E4DCB29-3E77-45A2-8CDE-FC6AD13E97EC}" destId="{7D5AD424-4951-4617-B12F-3F4A81871F2E}" srcOrd="2" destOrd="0" parTransId="{4C89C374-687C-41C6-9724-DE755FE5F304}" sibTransId="{6F772020-C7E2-4992-AF13-39F52E789FEE}"/>
    <dgm:cxn modelId="{0CA50A0D-4C66-104A-8F0C-1A6A4BCC1813}" type="presOf" srcId="{B3A891F1-7B9B-4223-A711-2499AF70C21E}" destId="{975108B9-202A-C241-A4D9-2F348C6430ED}" srcOrd="0" destOrd="0" presId="urn:microsoft.com/office/officeart/2005/8/layout/vList2"/>
    <dgm:cxn modelId="{7C652815-A3F1-4FB7-AD47-0C8CAFB0260A}" srcId="{5E4DCB29-3E77-45A2-8CDE-FC6AD13E97EC}" destId="{C07C12A0-F42C-48DC-96C7-098C2D2EA56C}" srcOrd="1" destOrd="0" parTransId="{5D937C8D-E39A-43D6-A93B-7BD7BCBF65BB}" sibTransId="{DECDD7BB-6540-446E-BBA0-02D4CFA5851D}"/>
    <dgm:cxn modelId="{417C4C45-5F9C-4508-8909-964F6DB897A2}" srcId="{5E4DCB29-3E77-45A2-8CDE-FC6AD13E97EC}" destId="{B3A891F1-7B9B-4223-A711-2499AF70C21E}" srcOrd="3" destOrd="0" parTransId="{AD9761DA-0B06-4748-83C1-BA2DEB21C2FA}" sibTransId="{61B9C2AE-18EB-4F91-8FC9-A9970E5DA0F4}"/>
    <dgm:cxn modelId="{8C189378-3A91-2A43-9CAA-652F45AD1311}" type="presOf" srcId="{7D5AD424-4951-4617-B12F-3F4A81871F2E}" destId="{272555F6-006E-E246-8784-C8E6D34AB2BD}" srcOrd="0" destOrd="0" presId="urn:microsoft.com/office/officeart/2005/8/layout/vList2"/>
    <dgm:cxn modelId="{C00C7D8B-C604-412E-BD9E-6FECC97A744A}" srcId="{5E4DCB29-3E77-45A2-8CDE-FC6AD13E97EC}" destId="{E976DA27-9D3E-4E0E-8671-9A4BA0BEF528}" srcOrd="0" destOrd="0" parTransId="{4C0CAF93-EFD0-42BD-8D1B-3D6EF28BE793}" sibTransId="{F89194CF-4381-446D-BD42-4F22E54C7DC3}"/>
    <dgm:cxn modelId="{FC9165BF-2C07-304E-A38A-B491699EACC8}" type="presOf" srcId="{E976DA27-9D3E-4E0E-8671-9A4BA0BEF528}" destId="{80F42670-0853-9A49-93C2-9AC7F55E7239}" srcOrd="0" destOrd="0" presId="urn:microsoft.com/office/officeart/2005/8/layout/vList2"/>
    <dgm:cxn modelId="{FE558DC4-E7BA-384C-AB29-1E3CA1894908}" type="presOf" srcId="{5E4DCB29-3E77-45A2-8CDE-FC6AD13E97EC}" destId="{C116CAF1-D53E-4447-BDA0-E6DD1B3FDE8C}" srcOrd="0" destOrd="0" presId="urn:microsoft.com/office/officeart/2005/8/layout/vList2"/>
    <dgm:cxn modelId="{3308FBDA-60B8-E24A-93BB-4D1D656C38DF}" type="presOf" srcId="{C07C12A0-F42C-48DC-96C7-098C2D2EA56C}" destId="{7AACDC2C-B3C8-C040-9372-E54AD169941A}" srcOrd="0" destOrd="0" presId="urn:microsoft.com/office/officeart/2005/8/layout/vList2"/>
    <dgm:cxn modelId="{8F995150-9910-F341-98EB-8494177409AA}" type="presParOf" srcId="{C116CAF1-D53E-4447-BDA0-E6DD1B3FDE8C}" destId="{80F42670-0853-9A49-93C2-9AC7F55E7239}" srcOrd="0" destOrd="0" presId="urn:microsoft.com/office/officeart/2005/8/layout/vList2"/>
    <dgm:cxn modelId="{FC530DF5-FF39-0642-BC1D-F343435FC663}" type="presParOf" srcId="{C116CAF1-D53E-4447-BDA0-E6DD1B3FDE8C}" destId="{D9C22BD1-149B-2540-8DF9-D9D5A400F3CF}" srcOrd="1" destOrd="0" presId="urn:microsoft.com/office/officeart/2005/8/layout/vList2"/>
    <dgm:cxn modelId="{7C990DB4-B28B-2D40-83E5-8B93B98DE9E1}" type="presParOf" srcId="{C116CAF1-D53E-4447-BDA0-E6DD1B3FDE8C}" destId="{7AACDC2C-B3C8-C040-9372-E54AD169941A}" srcOrd="2" destOrd="0" presId="urn:microsoft.com/office/officeart/2005/8/layout/vList2"/>
    <dgm:cxn modelId="{35B07A6E-9AD4-D54C-9641-3853BF208E05}" type="presParOf" srcId="{C116CAF1-D53E-4447-BDA0-E6DD1B3FDE8C}" destId="{7BB60247-67E7-CD4A-A1E2-737D0DD1F48D}" srcOrd="3" destOrd="0" presId="urn:microsoft.com/office/officeart/2005/8/layout/vList2"/>
    <dgm:cxn modelId="{22559E80-CF50-8242-A28B-E07B5BA8A564}" type="presParOf" srcId="{C116CAF1-D53E-4447-BDA0-E6DD1B3FDE8C}" destId="{272555F6-006E-E246-8784-C8E6D34AB2BD}" srcOrd="4" destOrd="0" presId="urn:microsoft.com/office/officeart/2005/8/layout/vList2"/>
    <dgm:cxn modelId="{A35DAD95-3CF6-AA43-9249-E991242F90E6}" type="presParOf" srcId="{C116CAF1-D53E-4447-BDA0-E6DD1B3FDE8C}" destId="{EBA99153-A5E2-3948-BBD6-B33CFDDAAFE5}" srcOrd="5" destOrd="0" presId="urn:microsoft.com/office/officeart/2005/8/layout/vList2"/>
    <dgm:cxn modelId="{B7A8D00D-7C59-014F-B781-DA1DF36F31A6}" type="presParOf" srcId="{C116CAF1-D53E-4447-BDA0-E6DD1B3FDE8C}" destId="{975108B9-202A-C241-A4D9-2F348C6430ED}"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930E32-A2BD-4147-94CE-D7AF9FD3C14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5D39E2-FCBE-4CDD-A9A6-9D453DC0AA7F}">
      <dgm:prSet/>
      <dgm:spPr/>
      <dgm:t>
        <a:bodyPr/>
        <a:lstStyle/>
        <a:p>
          <a:r>
            <a:rPr lang="en-US"/>
            <a:t>EDSS Score</a:t>
          </a:r>
        </a:p>
      </dgm:t>
    </dgm:pt>
    <dgm:pt modelId="{29E580C5-383C-4B48-90D4-F2F60613E0F9}" type="parTrans" cxnId="{CBD33125-C749-4F8C-AB85-AD0F801B0709}">
      <dgm:prSet/>
      <dgm:spPr/>
      <dgm:t>
        <a:bodyPr/>
        <a:lstStyle/>
        <a:p>
          <a:endParaRPr lang="en-US"/>
        </a:p>
      </dgm:t>
    </dgm:pt>
    <dgm:pt modelId="{42D4F4FE-C04D-463F-B54C-A99A1B1E4BB6}" type="sibTrans" cxnId="{CBD33125-C749-4F8C-AB85-AD0F801B0709}">
      <dgm:prSet/>
      <dgm:spPr/>
      <dgm:t>
        <a:bodyPr/>
        <a:lstStyle/>
        <a:p>
          <a:endParaRPr lang="en-US"/>
        </a:p>
      </dgm:t>
    </dgm:pt>
    <dgm:pt modelId="{BDB44220-2858-40C6-8397-093B81E7AB81}">
      <dgm:prSet/>
      <dgm:spPr/>
      <dgm:t>
        <a:bodyPr/>
        <a:lstStyle/>
        <a:p>
          <a:r>
            <a:rPr lang="en-US" dirty="0"/>
            <a:t>Missing data </a:t>
          </a:r>
        </a:p>
      </dgm:t>
    </dgm:pt>
    <dgm:pt modelId="{A98A4924-7576-45AE-BC59-35182FE283FC}" type="parTrans" cxnId="{E7CF8979-13FA-474C-AB72-3B2C6E9389EE}">
      <dgm:prSet/>
      <dgm:spPr/>
      <dgm:t>
        <a:bodyPr/>
        <a:lstStyle/>
        <a:p>
          <a:endParaRPr lang="en-US"/>
        </a:p>
      </dgm:t>
    </dgm:pt>
    <dgm:pt modelId="{F3384935-B49F-47A4-81C8-1C3D820E15CC}" type="sibTrans" cxnId="{E7CF8979-13FA-474C-AB72-3B2C6E9389EE}">
      <dgm:prSet/>
      <dgm:spPr/>
      <dgm:t>
        <a:bodyPr/>
        <a:lstStyle/>
        <a:p>
          <a:endParaRPr lang="en-US"/>
        </a:p>
      </dgm:t>
    </dgm:pt>
    <dgm:pt modelId="{54197D7E-8064-42F9-9049-1627E9A4D6BB}">
      <dgm:prSet/>
      <dgm:spPr/>
      <dgm:t>
        <a:bodyPr/>
        <a:lstStyle/>
        <a:p>
          <a:r>
            <a:rPr lang="en-US" dirty="0"/>
            <a:t>Subsequences of Missing values</a:t>
          </a:r>
        </a:p>
      </dgm:t>
    </dgm:pt>
    <dgm:pt modelId="{535ED80D-30CE-40FF-A25F-2B23053595F5}" type="parTrans" cxnId="{5EC239B0-5219-4667-97E8-1FC4919F07C0}">
      <dgm:prSet/>
      <dgm:spPr/>
      <dgm:t>
        <a:bodyPr/>
        <a:lstStyle/>
        <a:p>
          <a:endParaRPr lang="en-US"/>
        </a:p>
      </dgm:t>
    </dgm:pt>
    <dgm:pt modelId="{DFE817D0-617E-450A-9FD4-DC8ED1963BE9}" type="sibTrans" cxnId="{5EC239B0-5219-4667-97E8-1FC4919F07C0}">
      <dgm:prSet/>
      <dgm:spPr/>
      <dgm:t>
        <a:bodyPr/>
        <a:lstStyle/>
        <a:p>
          <a:endParaRPr lang="en-US"/>
        </a:p>
      </dgm:t>
    </dgm:pt>
    <dgm:pt modelId="{B6FE7BF9-EDB3-427B-877B-CD1A7116DDEA}" type="pres">
      <dgm:prSet presAssocID="{68930E32-A2BD-4147-94CE-D7AF9FD3C149}" presName="root" presStyleCnt="0">
        <dgm:presLayoutVars>
          <dgm:dir/>
          <dgm:resizeHandles val="exact"/>
        </dgm:presLayoutVars>
      </dgm:prSet>
      <dgm:spPr/>
    </dgm:pt>
    <dgm:pt modelId="{037CCC22-430E-49E1-9BF5-3D4B1EE77E56}" type="pres">
      <dgm:prSet presAssocID="{4E5D39E2-FCBE-4CDD-A9A6-9D453DC0AA7F}" presName="compNode" presStyleCnt="0"/>
      <dgm:spPr/>
    </dgm:pt>
    <dgm:pt modelId="{AFFEA1C5-04EE-49E1-B5A0-C1604E769FC0}" type="pres">
      <dgm:prSet presAssocID="{4E5D39E2-FCBE-4CDD-A9A6-9D453DC0AA7F}" presName="bgRect" presStyleLbl="bgShp" presStyleIdx="0" presStyleCnt="3"/>
      <dgm:spPr/>
    </dgm:pt>
    <dgm:pt modelId="{AF3BB125-20A3-4758-8FF4-D40AB41B0228}" type="pres">
      <dgm:prSet presAssocID="{4E5D39E2-FCBE-4CDD-A9A6-9D453DC0AA7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E7077E59-2D91-482A-8035-72A89B33F2A3}" type="pres">
      <dgm:prSet presAssocID="{4E5D39E2-FCBE-4CDD-A9A6-9D453DC0AA7F}" presName="spaceRect" presStyleCnt="0"/>
      <dgm:spPr/>
    </dgm:pt>
    <dgm:pt modelId="{0299CD37-748E-4E8F-9664-BE503C814A3A}" type="pres">
      <dgm:prSet presAssocID="{4E5D39E2-FCBE-4CDD-A9A6-9D453DC0AA7F}" presName="parTx" presStyleLbl="revTx" presStyleIdx="0" presStyleCnt="3">
        <dgm:presLayoutVars>
          <dgm:chMax val="0"/>
          <dgm:chPref val="0"/>
        </dgm:presLayoutVars>
      </dgm:prSet>
      <dgm:spPr/>
    </dgm:pt>
    <dgm:pt modelId="{BF28AA66-536B-435B-919A-C39DF79AE572}" type="pres">
      <dgm:prSet presAssocID="{42D4F4FE-C04D-463F-B54C-A99A1B1E4BB6}" presName="sibTrans" presStyleCnt="0"/>
      <dgm:spPr/>
    </dgm:pt>
    <dgm:pt modelId="{1FA7EE6C-117B-4540-9E85-4F37CDFB148D}" type="pres">
      <dgm:prSet presAssocID="{BDB44220-2858-40C6-8397-093B81E7AB81}" presName="compNode" presStyleCnt="0"/>
      <dgm:spPr/>
    </dgm:pt>
    <dgm:pt modelId="{124797A6-A3BC-42E6-9AFC-511A29964508}" type="pres">
      <dgm:prSet presAssocID="{BDB44220-2858-40C6-8397-093B81E7AB81}" presName="bgRect" presStyleLbl="bgShp" presStyleIdx="1" presStyleCnt="3"/>
      <dgm:spPr/>
    </dgm:pt>
    <dgm:pt modelId="{439203DA-225F-4AE3-B88C-2B2AC3BE7FE2}" type="pres">
      <dgm:prSet presAssocID="{BDB44220-2858-40C6-8397-093B81E7AB8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810199D7-788A-4EA8-89B0-0C2BF407C2D0}" type="pres">
      <dgm:prSet presAssocID="{BDB44220-2858-40C6-8397-093B81E7AB81}" presName="spaceRect" presStyleCnt="0"/>
      <dgm:spPr/>
    </dgm:pt>
    <dgm:pt modelId="{CAE97730-5560-42F6-9AA1-93175654A00C}" type="pres">
      <dgm:prSet presAssocID="{BDB44220-2858-40C6-8397-093B81E7AB81}" presName="parTx" presStyleLbl="revTx" presStyleIdx="1" presStyleCnt="3">
        <dgm:presLayoutVars>
          <dgm:chMax val="0"/>
          <dgm:chPref val="0"/>
        </dgm:presLayoutVars>
      </dgm:prSet>
      <dgm:spPr/>
    </dgm:pt>
    <dgm:pt modelId="{E2091C6B-21F9-4A5E-ABD6-FE8FA5E2A18C}" type="pres">
      <dgm:prSet presAssocID="{F3384935-B49F-47A4-81C8-1C3D820E15CC}" presName="sibTrans" presStyleCnt="0"/>
      <dgm:spPr/>
    </dgm:pt>
    <dgm:pt modelId="{2508F757-4C88-4AE5-ACB2-B8A2674C9C76}" type="pres">
      <dgm:prSet presAssocID="{54197D7E-8064-42F9-9049-1627E9A4D6BB}" presName="compNode" presStyleCnt="0"/>
      <dgm:spPr/>
    </dgm:pt>
    <dgm:pt modelId="{32B53357-8E6D-487C-ADCC-910AFDFE5EDB}" type="pres">
      <dgm:prSet presAssocID="{54197D7E-8064-42F9-9049-1627E9A4D6BB}" presName="bgRect" presStyleLbl="bgShp" presStyleIdx="2" presStyleCnt="3"/>
      <dgm:spPr/>
    </dgm:pt>
    <dgm:pt modelId="{647BAC00-4D02-44ED-95E1-9340811E2D23}" type="pres">
      <dgm:prSet presAssocID="{54197D7E-8064-42F9-9049-1627E9A4D6B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Question mark"/>
        </a:ext>
      </dgm:extLst>
    </dgm:pt>
    <dgm:pt modelId="{87D04BFE-BDD6-4F22-BDA8-6D7781FA415D}" type="pres">
      <dgm:prSet presAssocID="{54197D7E-8064-42F9-9049-1627E9A4D6BB}" presName="spaceRect" presStyleCnt="0"/>
      <dgm:spPr/>
    </dgm:pt>
    <dgm:pt modelId="{A78ECD95-4838-4D58-AA37-516BBDCDF8A5}" type="pres">
      <dgm:prSet presAssocID="{54197D7E-8064-42F9-9049-1627E9A4D6BB}" presName="parTx" presStyleLbl="revTx" presStyleIdx="2" presStyleCnt="3">
        <dgm:presLayoutVars>
          <dgm:chMax val="0"/>
          <dgm:chPref val="0"/>
        </dgm:presLayoutVars>
      </dgm:prSet>
      <dgm:spPr/>
    </dgm:pt>
  </dgm:ptLst>
  <dgm:cxnLst>
    <dgm:cxn modelId="{CF181015-9F59-42C8-BA55-30A832C5F829}" type="presOf" srcId="{54197D7E-8064-42F9-9049-1627E9A4D6BB}" destId="{A78ECD95-4838-4D58-AA37-516BBDCDF8A5}" srcOrd="0" destOrd="0" presId="urn:microsoft.com/office/officeart/2018/2/layout/IconVerticalSolidList"/>
    <dgm:cxn modelId="{248C6922-7572-40DD-A97E-4F5F32E42122}" type="presOf" srcId="{BDB44220-2858-40C6-8397-093B81E7AB81}" destId="{CAE97730-5560-42F6-9AA1-93175654A00C}" srcOrd="0" destOrd="0" presId="urn:microsoft.com/office/officeart/2018/2/layout/IconVerticalSolidList"/>
    <dgm:cxn modelId="{CBD33125-C749-4F8C-AB85-AD0F801B0709}" srcId="{68930E32-A2BD-4147-94CE-D7AF9FD3C149}" destId="{4E5D39E2-FCBE-4CDD-A9A6-9D453DC0AA7F}" srcOrd="0" destOrd="0" parTransId="{29E580C5-383C-4B48-90D4-F2F60613E0F9}" sibTransId="{42D4F4FE-C04D-463F-B54C-A99A1B1E4BB6}"/>
    <dgm:cxn modelId="{E7CF8979-13FA-474C-AB72-3B2C6E9389EE}" srcId="{68930E32-A2BD-4147-94CE-D7AF9FD3C149}" destId="{BDB44220-2858-40C6-8397-093B81E7AB81}" srcOrd="1" destOrd="0" parTransId="{A98A4924-7576-45AE-BC59-35182FE283FC}" sibTransId="{F3384935-B49F-47A4-81C8-1C3D820E15CC}"/>
    <dgm:cxn modelId="{5EC239B0-5219-4667-97E8-1FC4919F07C0}" srcId="{68930E32-A2BD-4147-94CE-D7AF9FD3C149}" destId="{54197D7E-8064-42F9-9049-1627E9A4D6BB}" srcOrd="2" destOrd="0" parTransId="{535ED80D-30CE-40FF-A25F-2B23053595F5}" sibTransId="{DFE817D0-617E-450A-9FD4-DC8ED1963BE9}"/>
    <dgm:cxn modelId="{463622F1-41DF-4A31-89B2-D40438800748}" type="presOf" srcId="{68930E32-A2BD-4147-94CE-D7AF9FD3C149}" destId="{B6FE7BF9-EDB3-427B-877B-CD1A7116DDEA}" srcOrd="0" destOrd="0" presId="urn:microsoft.com/office/officeart/2018/2/layout/IconVerticalSolidList"/>
    <dgm:cxn modelId="{D137A2FE-EF6B-45C1-AC5E-4D3ABD10EEA0}" type="presOf" srcId="{4E5D39E2-FCBE-4CDD-A9A6-9D453DC0AA7F}" destId="{0299CD37-748E-4E8F-9664-BE503C814A3A}" srcOrd="0" destOrd="0" presId="urn:microsoft.com/office/officeart/2018/2/layout/IconVerticalSolidList"/>
    <dgm:cxn modelId="{990AA477-BCF5-470E-A9A0-6E6C974556E9}" type="presParOf" srcId="{B6FE7BF9-EDB3-427B-877B-CD1A7116DDEA}" destId="{037CCC22-430E-49E1-9BF5-3D4B1EE77E56}" srcOrd="0" destOrd="0" presId="urn:microsoft.com/office/officeart/2018/2/layout/IconVerticalSolidList"/>
    <dgm:cxn modelId="{FCC9530B-A871-4A88-9596-F3D6631807E5}" type="presParOf" srcId="{037CCC22-430E-49E1-9BF5-3D4B1EE77E56}" destId="{AFFEA1C5-04EE-49E1-B5A0-C1604E769FC0}" srcOrd="0" destOrd="0" presId="urn:microsoft.com/office/officeart/2018/2/layout/IconVerticalSolidList"/>
    <dgm:cxn modelId="{E7B2543F-04CE-4702-B985-4AE7DA0CA02A}" type="presParOf" srcId="{037CCC22-430E-49E1-9BF5-3D4B1EE77E56}" destId="{AF3BB125-20A3-4758-8FF4-D40AB41B0228}" srcOrd="1" destOrd="0" presId="urn:microsoft.com/office/officeart/2018/2/layout/IconVerticalSolidList"/>
    <dgm:cxn modelId="{055419CA-99EF-4158-A2D6-5F3D1EAD9D4D}" type="presParOf" srcId="{037CCC22-430E-49E1-9BF5-3D4B1EE77E56}" destId="{E7077E59-2D91-482A-8035-72A89B33F2A3}" srcOrd="2" destOrd="0" presId="urn:microsoft.com/office/officeart/2018/2/layout/IconVerticalSolidList"/>
    <dgm:cxn modelId="{9B76E961-1248-436B-A475-482BDFB5750B}" type="presParOf" srcId="{037CCC22-430E-49E1-9BF5-3D4B1EE77E56}" destId="{0299CD37-748E-4E8F-9664-BE503C814A3A}" srcOrd="3" destOrd="0" presId="urn:microsoft.com/office/officeart/2018/2/layout/IconVerticalSolidList"/>
    <dgm:cxn modelId="{73C04CBE-E653-4611-8542-5DF24E4E510F}" type="presParOf" srcId="{B6FE7BF9-EDB3-427B-877B-CD1A7116DDEA}" destId="{BF28AA66-536B-435B-919A-C39DF79AE572}" srcOrd="1" destOrd="0" presId="urn:microsoft.com/office/officeart/2018/2/layout/IconVerticalSolidList"/>
    <dgm:cxn modelId="{DA22C574-4AC9-4271-9B1F-05199FC61CAC}" type="presParOf" srcId="{B6FE7BF9-EDB3-427B-877B-CD1A7116DDEA}" destId="{1FA7EE6C-117B-4540-9E85-4F37CDFB148D}" srcOrd="2" destOrd="0" presId="urn:microsoft.com/office/officeart/2018/2/layout/IconVerticalSolidList"/>
    <dgm:cxn modelId="{36EC537F-3C3B-4D53-B9A7-6E586A4F7EFF}" type="presParOf" srcId="{1FA7EE6C-117B-4540-9E85-4F37CDFB148D}" destId="{124797A6-A3BC-42E6-9AFC-511A29964508}" srcOrd="0" destOrd="0" presId="urn:microsoft.com/office/officeart/2018/2/layout/IconVerticalSolidList"/>
    <dgm:cxn modelId="{6E266CB6-C8E8-4C0C-92DB-240F76700565}" type="presParOf" srcId="{1FA7EE6C-117B-4540-9E85-4F37CDFB148D}" destId="{439203DA-225F-4AE3-B88C-2B2AC3BE7FE2}" srcOrd="1" destOrd="0" presId="urn:microsoft.com/office/officeart/2018/2/layout/IconVerticalSolidList"/>
    <dgm:cxn modelId="{769BF8F5-27C5-4851-9336-47EC947F622F}" type="presParOf" srcId="{1FA7EE6C-117B-4540-9E85-4F37CDFB148D}" destId="{810199D7-788A-4EA8-89B0-0C2BF407C2D0}" srcOrd="2" destOrd="0" presId="urn:microsoft.com/office/officeart/2018/2/layout/IconVerticalSolidList"/>
    <dgm:cxn modelId="{896A70E0-13A6-465F-A0B2-ABB3DC22A852}" type="presParOf" srcId="{1FA7EE6C-117B-4540-9E85-4F37CDFB148D}" destId="{CAE97730-5560-42F6-9AA1-93175654A00C}" srcOrd="3" destOrd="0" presId="urn:microsoft.com/office/officeart/2018/2/layout/IconVerticalSolidList"/>
    <dgm:cxn modelId="{764BAD32-9322-4560-97FC-F9D0AD4DC52D}" type="presParOf" srcId="{B6FE7BF9-EDB3-427B-877B-CD1A7116DDEA}" destId="{E2091C6B-21F9-4A5E-ABD6-FE8FA5E2A18C}" srcOrd="3" destOrd="0" presId="urn:microsoft.com/office/officeart/2018/2/layout/IconVerticalSolidList"/>
    <dgm:cxn modelId="{6EC53950-B6BE-4793-B4FD-691C2B6D8FE9}" type="presParOf" srcId="{B6FE7BF9-EDB3-427B-877B-CD1A7116DDEA}" destId="{2508F757-4C88-4AE5-ACB2-B8A2674C9C76}" srcOrd="4" destOrd="0" presId="urn:microsoft.com/office/officeart/2018/2/layout/IconVerticalSolidList"/>
    <dgm:cxn modelId="{770CFC76-FC03-46A1-B4E2-B9A54A7DC663}" type="presParOf" srcId="{2508F757-4C88-4AE5-ACB2-B8A2674C9C76}" destId="{32B53357-8E6D-487C-ADCC-910AFDFE5EDB}" srcOrd="0" destOrd="0" presId="urn:microsoft.com/office/officeart/2018/2/layout/IconVerticalSolidList"/>
    <dgm:cxn modelId="{618E159A-3621-4A18-8E0D-5D4EE6141F40}" type="presParOf" srcId="{2508F757-4C88-4AE5-ACB2-B8A2674C9C76}" destId="{647BAC00-4D02-44ED-95E1-9340811E2D23}" srcOrd="1" destOrd="0" presId="urn:microsoft.com/office/officeart/2018/2/layout/IconVerticalSolidList"/>
    <dgm:cxn modelId="{63F72634-431D-4CE2-AF14-DA0C6BDBC9B8}" type="presParOf" srcId="{2508F757-4C88-4AE5-ACB2-B8A2674C9C76}" destId="{87D04BFE-BDD6-4F22-BDA8-6D7781FA415D}" srcOrd="2" destOrd="0" presId="urn:microsoft.com/office/officeart/2018/2/layout/IconVerticalSolidList"/>
    <dgm:cxn modelId="{CF01DA28-1551-41F9-B722-16E7D43F228B}" type="presParOf" srcId="{2508F757-4C88-4AE5-ACB2-B8A2674C9C76}" destId="{A78ECD95-4838-4D58-AA37-516BBDCDF8A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73DD74-EE00-4D74-9AC6-50BDFE54917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591DA7E-CF80-4E7B-94A5-3D27FFC4AC9D}">
      <dgm:prSet/>
      <dgm:spPr/>
      <dgm:t>
        <a:bodyPr/>
        <a:lstStyle/>
        <a:p>
          <a:r>
            <a:rPr lang="en-US"/>
            <a:t>Explore alternative measures of MS deterioration</a:t>
          </a:r>
        </a:p>
      </dgm:t>
    </dgm:pt>
    <dgm:pt modelId="{772CCC5D-B78B-49EE-9C08-479F3A8665EC}" type="parTrans" cxnId="{2E07BDAC-4344-4B59-B667-C782C1F44516}">
      <dgm:prSet/>
      <dgm:spPr/>
      <dgm:t>
        <a:bodyPr/>
        <a:lstStyle/>
        <a:p>
          <a:endParaRPr lang="en-US"/>
        </a:p>
      </dgm:t>
    </dgm:pt>
    <dgm:pt modelId="{D397248F-47A6-4D1A-A327-04228256D34A}" type="sibTrans" cxnId="{2E07BDAC-4344-4B59-B667-C782C1F44516}">
      <dgm:prSet/>
      <dgm:spPr/>
      <dgm:t>
        <a:bodyPr/>
        <a:lstStyle/>
        <a:p>
          <a:endParaRPr lang="en-US"/>
        </a:p>
      </dgm:t>
    </dgm:pt>
    <dgm:pt modelId="{4835AE03-C7D8-46DB-9D0F-3DE1C7C22B9E}">
      <dgm:prSet/>
      <dgm:spPr/>
      <dgm:t>
        <a:bodyPr/>
        <a:lstStyle/>
        <a:p>
          <a:r>
            <a:rPr lang="en-US"/>
            <a:t>BPF (Brain Atrophy)</a:t>
          </a:r>
        </a:p>
      </dgm:t>
    </dgm:pt>
    <dgm:pt modelId="{E9D61EC9-3BCB-4F28-B49A-D21BAC86754F}" type="parTrans" cxnId="{742D9892-D6DE-4619-AA1B-5339718B78C1}">
      <dgm:prSet/>
      <dgm:spPr/>
      <dgm:t>
        <a:bodyPr/>
        <a:lstStyle/>
        <a:p>
          <a:endParaRPr lang="en-US"/>
        </a:p>
      </dgm:t>
    </dgm:pt>
    <dgm:pt modelId="{0630D6B2-CF25-4860-AE90-8899223F2CD7}" type="sibTrans" cxnId="{742D9892-D6DE-4619-AA1B-5339718B78C1}">
      <dgm:prSet/>
      <dgm:spPr/>
      <dgm:t>
        <a:bodyPr/>
        <a:lstStyle/>
        <a:p>
          <a:endParaRPr lang="en-US"/>
        </a:p>
      </dgm:t>
    </dgm:pt>
    <dgm:pt modelId="{CCDFB694-6E92-4AD2-93DF-9D270A73EB65}">
      <dgm:prSet/>
      <dgm:spPr/>
      <dgm:t>
        <a:bodyPr/>
        <a:lstStyle/>
        <a:p>
          <a:r>
            <a:rPr lang="en-US" dirty="0"/>
            <a:t>Develop GRU-DF to impute for ALL features                      not just EDSS</a:t>
          </a:r>
        </a:p>
      </dgm:t>
    </dgm:pt>
    <dgm:pt modelId="{BCC3347A-6BB1-4F6C-85E0-1797C99CC468}" type="parTrans" cxnId="{AAEC50C8-F4A2-477E-9C29-81757AA0560E}">
      <dgm:prSet/>
      <dgm:spPr/>
      <dgm:t>
        <a:bodyPr/>
        <a:lstStyle/>
        <a:p>
          <a:endParaRPr lang="en-US"/>
        </a:p>
      </dgm:t>
    </dgm:pt>
    <dgm:pt modelId="{F9E39FA3-47EF-4FFD-B247-DF8844B76110}" type="sibTrans" cxnId="{AAEC50C8-F4A2-477E-9C29-81757AA0560E}">
      <dgm:prSet/>
      <dgm:spPr/>
      <dgm:t>
        <a:bodyPr/>
        <a:lstStyle/>
        <a:p>
          <a:endParaRPr lang="en-US"/>
        </a:p>
      </dgm:t>
    </dgm:pt>
    <dgm:pt modelId="{8089DCAC-4EBD-4622-8389-F12E7DCA0E9C}">
      <dgm:prSet/>
      <dgm:spPr/>
      <dgm:t>
        <a:bodyPr/>
        <a:lstStyle/>
        <a:p>
          <a:r>
            <a:rPr lang="en-US"/>
            <a:t>This would require a many to many model</a:t>
          </a:r>
        </a:p>
      </dgm:t>
    </dgm:pt>
    <dgm:pt modelId="{D831A6BA-AB0A-4F35-9BE6-7BBE0CAE7706}" type="parTrans" cxnId="{C07532F7-4A72-498A-9857-B98E1CAE2A4A}">
      <dgm:prSet/>
      <dgm:spPr/>
      <dgm:t>
        <a:bodyPr/>
        <a:lstStyle/>
        <a:p>
          <a:endParaRPr lang="en-US"/>
        </a:p>
      </dgm:t>
    </dgm:pt>
    <dgm:pt modelId="{B76F3923-C20D-40A5-A905-71B94D13E723}" type="sibTrans" cxnId="{C07532F7-4A72-498A-9857-B98E1CAE2A4A}">
      <dgm:prSet/>
      <dgm:spPr/>
      <dgm:t>
        <a:bodyPr/>
        <a:lstStyle/>
        <a:p>
          <a:endParaRPr lang="en-US"/>
        </a:p>
      </dgm:t>
    </dgm:pt>
    <dgm:pt modelId="{CB767523-50CA-4423-B7C4-6FAE8E4C6F0E}">
      <dgm:prSet/>
      <dgm:spPr/>
      <dgm:t>
        <a:bodyPr/>
        <a:lstStyle/>
        <a:p>
          <a:r>
            <a:rPr lang="en-US" dirty="0"/>
            <a:t>We need bigger dataset to achieve </a:t>
          </a:r>
        </a:p>
      </dgm:t>
    </dgm:pt>
    <dgm:pt modelId="{16E7D30E-61C4-4F0A-907E-3815CD5B3AA7}" type="parTrans" cxnId="{A1A3B425-EB39-4E5C-AC5A-1D2FB20F64CE}">
      <dgm:prSet/>
      <dgm:spPr/>
      <dgm:t>
        <a:bodyPr/>
        <a:lstStyle/>
        <a:p>
          <a:endParaRPr lang="en-US"/>
        </a:p>
      </dgm:t>
    </dgm:pt>
    <dgm:pt modelId="{E113F1AE-7B7F-4A32-85A1-011A83348853}" type="sibTrans" cxnId="{A1A3B425-EB39-4E5C-AC5A-1D2FB20F64CE}">
      <dgm:prSet/>
      <dgm:spPr/>
      <dgm:t>
        <a:bodyPr/>
        <a:lstStyle/>
        <a:p>
          <a:endParaRPr lang="en-US"/>
        </a:p>
      </dgm:t>
    </dgm:pt>
    <dgm:pt modelId="{2DF7E3F6-D639-496C-8780-F2A45503964F}" type="pres">
      <dgm:prSet presAssocID="{2173DD74-EE00-4D74-9AC6-50BDFE549170}" presName="root" presStyleCnt="0">
        <dgm:presLayoutVars>
          <dgm:dir/>
          <dgm:resizeHandles val="exact"/>
        </dgm:presLayoutVars>
      </dgm:prSet>
      <dgm:spPr/>
    </dgm:pt>
    <dgm:pt modelId="{6E401B33-88C1-42A5-99EB-ACF61975EDC9}" type="pres">
      <dgm:prSet presAssocID="{4591DA7E-CF80-4E7B-94A5-3D27FFC4AC9D}" presName="compNode" presStyleCnt="0"/>
      <dgm:spPr/>
    </dgm:pt>
    <dgm:pt modelId="{6EEB1258-1F3C-40E6-88EE-987D4754D1D0}" type="pres">
      <dgm:prSet presAssocID="{4591DA7E-CF80-4E7B-94A5-3D27FFC4AC9D}" presName="bgRect" presStyleLbl="bgShp" presStyleIdx="0" presStyleCnt="2"/>
      <dgm:spPr/>
    </dgm:pt>
    <dgm:pt modelId="{25AC06CD-AB35-43E3-866E-9DE9F411CAC7}" type="pres">
      <dgm:prSet presAssocID="{4591DA7E-CF80-4E7B-94A5-3D27FFC4AC9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ain"/>
        </a:ext>
      </dgm:extLst>
    </dgm:pt>
    <dgm:pt modelId="{D317BF50-0160-4A15-9876-20C0CF2AD1A9}" type="pres">
      <dgm:prSet presAssocID="{4591DA7E-CF80-4E7B-94A5-3D27FFC4AC9D}" presName="spaceRect" presStyleCnt="0"/>
      <dgm:spPr/>
    </dgm:pt>
    <dgm:pt modelId="{F13B9769-4B35-44DE-A095-EAF69DEE7C61}" type="pres">
      <dgm:prSet presAssocID="{4591DA7E-CF80-4E7B-94A5-3D27FFC4AC9D}" presName="parTx" presStyleLbl="revTx" presStyleIdx="0" presStyleCnt="4">
        <dgm:presLayoutVars>
          <dgm:chMax val="0"/>
          <dgm:chPref val="0"/>
        </dgm:presLayoutVars>
      </dgm:prSet>
      <dgm:spPr/>
    </dgm:pt>
    <dgm:pt modelId="{F7D3A47D-FFEB-461C-A1B7-BC4CE23C801F}" type="pres">
      <dgm:prSet presAssocID="{4591DA7E-CF80-4E7B-94A5-3D27FFC4AC9D}" presName="desTx" presStyleLbl="revTx" presStyleIdx="1" presStyleCnt="4">
        <dgm:presLayoutVars/>
      </dgm:prSet>
      <dgm:spPr/>
    </dgm:pt>
    <dgm:pt modelId="{0BB236E0-98D9-4CF4-8E06-BC189A3B5FFA}" type="pres">
      <dgm:prSet presAssocID="{D397248F-47A6-4D1A-A327-04228256D34A}" presName="sibTrans" presStyleCnt="0"/>
      <dgm:spPr/>
    </dgm:pt>
    <dgm:pt modelId="{01C9A0C4-1DEC-4B02-905C-0B9D9C6352F0}" type="pres">
      <dgm:prSet presAssocID="{CCDFB694-6E92-4AD2-93DF-9D270A73EB65}" presName="compNode" presStyleCnt="0"/>
      <dgm:spPr/>
    </dgm:pt>
    <dgm:pt modelId="{5B0178E9-F915-4CE9-804B-A194C5933B79}" type="pres">
      <dgm:prSet presAssocID="{CCDFB694-6E92-4AD2-93DF-9D270A73EB65}" presName="bgRect" presStyleLbl="bgShp" presStyleIdx="1" presStyleCnt="2"/>
      <dgm:spPr/>
    </dgm:pt>
    <dgm:pt modelId="{792C19B1-AA05-4F2C-AA83-46A54EA396CD}" type="pres">
      <dgm:prSet presAssocID="{CCDFB694-6E92-4AD2-93DF-9D270A73EB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936F6702-077B-4F8D-9C46-32ECCC606400}" type="pres">
      <dgm:prSet presAssocID="{CCDFB694-6E92-4AD2-93DF-9D270A73EB65}" presName="spaceRect" presStyleCnt="0"/>
      <dgm:spPr/>
    </dgm:pt>
    <dgm:pt modelId="{B641E349-030C-4F1E-B5BF-DF69D8A2BD49}" type="pres">
      <dgm:prSet presAssocID="{CCDFB694-6E92-4AD2-93DF-9D270A73EB65}" presName="parTx" presStyleLbl="revTx" presStyleIdx="2" presStyleCnt="4">
        <dgm:presLayoutVars>
          <dgm:chMax val="0"/>
          <dgm:chPref val="0"/>
        </dgm:presLayoutVars>
      </dgm:prSet>
      <dgm:spPr/>
    </dgm:pt>
    <dgm:pt modelId="{CEE183E2-C756-4C41-9DFC-FEAC75F6E367}" type="pres">
      <dgm:prSet presAssocID="{CCDFB694-6E92-4AD2-93DF-9D270A73EB65}" presName="desTx" presStyleLbl="revTx" presStyleIdx="3" presStyleCnt="4">
        <dgm:presLayoutVars/>
      </dgm:prSet>
      <dgm:spPr/>
    </dgm:pt>
  </dgm:ptLst>
  <dgm:cxnLst>
    <dgm:cxn modelId="{A1A3B425-EB39-4E5C-AC5A-1D2FB20F64CE}" srcId="{CCDFB694-6E92-4AD2-93DF-9D270A73EB65}" destId="{CB767523-50CA-4423-B7C4-6FAE8E4C6F0E}" srcOrd="1" destOrd="0" parTransId="{16E7D30E-61C4-4F0A-907E-3815CD5B3AA7}" sibTransId="{E113F1AE-7B7F-4A32-85A1-011A83348853}"/>
    <dgm:cxn modelId="{F95E6D2B-03C7-4958-A567-C8675AB2E139}" type="presOf" srcId="{4591DA7E-CF80-4E7B-94A5-3D27FFC4AC9D}" destId="{F13B9769-4B35-44DE-A095-EAF69DEE7C61}" srcOrd="0" destOrd="0" presId="urn:microsoft.com/office/officeart/2018/2/layout/IconVerticalSolidList"/>
    <dgm:cxn modelId="{EEBD8530-CF9C-4F0A-A15D-02CDF190A365}" type="presOf" srcId="{2173DD74-EE00-4D74-9AC6-50BDFE549170}" destId="{2DF7E3F6-D639-496C-8780-F2A45503964F}" srcOrd="0" destOrd="0" presId="urn:microsoft.com/office/officeart/2018/2/layout/IconVerticalSolidList"/>
    <dgm:cxn modelId="{B5D75B3C-7D24-4764-9CF4-1D2BA354120F}" type="presOf" srcId="{4835AE03-C7D8-46DB-9D0F-3DE1C7C22B9E}" destId="{F7D3A47D-FFEB-461C-A1B7-BC4CE23C801F}" srcOrd="0" destOrd="0" presId="urn:microsoft.com/office/officeart/2018/2/layout/IconVerticalSolidList"/>
    <dgm:cxn modelId="{6532165E-6809-4D7C-A366-91E731CF1614}" type="presOf" srcId="{CB767523-50CA-4423-B7C4-6FAE8E4C6F0E}" destId="{CEE183E2-C756-4C41-9DFC-FEAC75F6E367}" srcOrd="0" destOrd="1" presId="urn:microsoft.com/office/officeart/2018/2/layout/IconVerticalSolidList"/>
    <dgm:cxn modelId="{742D9892-D6DE-4619-AA1B-5339718B78C1}" srcId="{4591DA7E-CF80-4E7B-94A5-3D27FFC4AC9D}" destId="{4835AE03-C7D8-46DB-9D0F-3DE1C7C22B9E}" srcOrd="0" destOrd="0" parTransId="{E9D61EC9-3BCB-4F28-B49A-D21BAC86754F}" sibTransId="{0630D6B2-CF25-4860-AE90-8899223F2CD7}"/>
    <dgm:cxn modelId="{2B7CE3A8-EA5D-4B97-9209-7A98038C3B70}" type="presOf" srcId="{8089DCAC-4EBD-4622-8389-F12E7DCA0E9C}" destId="{CEE183E2-C756-4C41-9DFC-FEAC75F6E367}" srcOrd="0" destOrd="0" presId="urn:microsoft.com/office/officeart/2018/2/layout/IconVerticalSolidList"/>
    <dgm:cxn modelId="{2E07BDAC-4344-4B59-B667-C782C1F44516}" srcId="{2173DD74-EE00-4D74-9AC6-50BDFE549170}" destId="{4591DA7E-CF80-4E7B-94A5-3D27FFC4AC9D}" srcOrd="0" destOrd="0" parTransId="{772CCC5D-B78B-49EE-9C08-479F3A8665EC}" sibTransId="{D397248F-47A6-4D1A-A327-04228256D34A}"/>
    <dgm:cxn modelId="{787857BC-F790-4EB0-AC56-FD4342C34F9E}" type="presOf" srcId="{CCDFB694-6E92-4AD2-93DF-9D270A73EB65}" destId="{B641E349-030C-4F1E-B5BF-DF69D8A2BD49}" srcOrd="0" destOrd="0" presId="urn:microsoft.com/office/officeart/2018/2/layout/IconVerticalSolidList"/>
    <dgm:cxn modelId="{AAEC50C8-F4A2-477E-9C29-81757AA0560E}" srcId="{2173DD74-EE00-4D74-9AC6-50BDFE549170}" destId="{CCDFB694-6E92-4AD2-93DF-9D270A73EB65}" srcOrd="1" destOrd="0" parTransId="{BCC3347A-6BB1-4F6C-85E0-1797C99CC468}" sibTransId="{F9E39FA3-47EF-4FFD-B247-DF8844B76110}"/>
    <dgm:cxn modelId="{C07532F7-4A72-498A-9857-B98E1CAE2A4A}" srcId="{CCDFB694-6E92-4AD2-93DF-9D270A73EB65}" destId="{8089DCAC-4EBD-4622-8389-F12E7DCA0E9C}" srcOrd="0" destOrd="0" parTransId="{D831A6BA-AB0A-4F35-9BE6-7BBE0CAE7706}" sibTransId="{B76F3923-C20D-40A5-A905-71B94D13E723}"/>
    <dgm:cxn modelId="{921EBCB5-C9F6-40FA-849B-E2768422876E}" type="presParOf" srcId="{2DF7E3F6-D639-496C-8780-F2A45503964F}" destId="{6E401B33-88C1-42A5-99EB-ACF61975EDC9}" srcOrd="0" destOrd="0" presId="urn:microsoft.com/office/officeart/2018/2/layout/IconVerticalSolidList"/>
    <dgm:cxn modelId="{041088F4-D34E-437C-85AB-36413F8B8B68}" type="presParOf" srcId="{6E401B33-88C1-42A5-99EB-ACF61975EDC9}" destId="{6EEB1258-1F3C-40E6-88EE-987D4754D1D0}" srcOrd="0" destOrd="0" presId="urn:microsoft.com/office/officeart/2018/2/layout/IconVerticalSolidList"/>
    <dgm:cxn modelId="{BE3E6960-95BF-434E-826A-49CAE7487475}" type="presParOf" srcId="{6E401B33-88C1-42A5-99EB-ACF61975EDC9}" destId="{25AC06CD-AB35-43E3-866E-9DE9F411CAC7}" srcOrd="1" destOrd="0" presId="urn:microsoft.com/office/officeart/2018/2/layout/IconVerticalSolidList"/>
    <dgm:cxn modelId="{4BE05B6E-9C4C-4A7A-92B1-06CCE0B15525}" type="presParOf" srcId="{6E401B33-88C1-42A5-99EB-ACF61975EDC9}" destId="{D317BF50-0160-4A15-9876-20C0CF2AD1A9}" srcOrd="2" destOrd="0" presId="urn:microsoft.com/office/officeart/2018/2/layout/IconVerticalSolidList"/>
    <dgm:cxn modelId="{D4910D60-DD28-4976-B3B1-61C80980A755}" type="presParOf" srcId="{6E401B33-88C1-42A5-99EB-ACF61975EDC9}" destId="{F13B9769-4B35-44DE-A095-EAF69DEE7C61}" srcOrd="3" destOrd="0" presId="urn:microsoft.com/office/officeart/2018/2/layout/IconVerticalSolidList"/>
    <dgm:cxn modelId="{9FAFF2C9-7FEE-4AD6-895C-510B30C86C84}" type="presParOf" srcId="{6E401B33-88C1-42A5-99EB-ACF61975EDC9}" destId="{F7D3A47D-FFEB-461C-A1B7-BC4CE23C801F}" srcOrd="4" destOrd="0" presId="urn:microsoft.com/office/officeart/2018/2/layout/IconVerticalSolidList"/>
    <dgm:cxn modelId="{7265BA00-8BCC-4E30-8781-9C7DD46AACCB}" type="presParOf" srcId="{2DF7E3F6-D639-496C-8780-F2A45503964F}" destId="{0BB236E0-98D9-4CF4-8E06-BC189A3B5FFA}" srcOrd="1" destOrd="0" presId="urn:microsoft.com/office/officeart/2018/2/layout/IconVerticalSolidList"/>
    <dgm:cxn modelId="{41C8A0F6-6E2D-4A56-9D15-65F77DC4F21D}" type="presParOf" srcId="{2DF7E3F6-D639-496C-8780-F2A45503964F}" destId="{01C9A0C4-1DEC-4B02-905C-0B9D9C6352F0}" srcOrd="2" destOrd="0" presId="urn:microsoft.com/office/officeart/2018/2/layout/IconVerticalSolidList"/>
    <dgm:cxn modelId="{08AB0CD1-AAD0-4086-9DCC-5CFE66FB701B}" type="presParOf" srcId="{01C9A0C4-1DEC-4B02-905C-0B9D9C6352F0}" destId="{5B0178E9-F915-4CE9-804B-A194C5933B79}" srcOrd="0" destOrd="0" presId="urn:microsoft.com/office/officeart/2018/2/layout/IconVerticalSolidList"/>
    <dgm:cxn modelId="{90747615-D5B8-4072-A412-49FD2A7D8CBF}" type="presParOf" srcId="{01C9A0C4-1DEC-4B02-905C-0B9D9C6352F0}" destId="{792C19B1-AA05-4F2C-AA83-46A54EA396CD}" srcOrd="1" destOrd="0" presId="urn:microsoft.com/office/officeart/2018/2/layout/IconVerticalSolidList"/>
    <dgm:cxn modelId="{F3F5CD3B-C2D2-4CCF-9255-05AE9990A74E}" type="presParOf" srcId="{01C9A0C4-1DEC-4B02-905C-0B9D9C6352F0}" destId="{936F6702-077B-4F8D-9C46-32ECCC606400}" srcOrd="2" destOrd="0" presId="urn:microsoft.com/office/officeart/2018/2/layout/IconVerticalSolidList"/>
    <dgm:cxn modelId="{9A706C1B-830E-45FE-B845-C4205B4A8640}" type="presParOf" srcId="{01C9A0C4-1DEC-4B02-905C-0B9D9C6352F0}" destId="{B641E349-030C-4F1E-B5BF-DF69D8A2BD49}" srcOrd="3" destOrd="0" presId="urn:microsoft.com/office/officeart/2018/2/layout/IconVerticalSolidList"/>
    <dgm:cxn modelId="{DB1D9FD9-1EE3-4DA3-A5C2-112BB578AA66}" type="presParOf" srcId="{01C9A0C4-1DEC-4B02-905C-0B9D9C6352F0}" destId="{CEE183E2-C756-4C41-9DFC-FEAC75F6E36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F42670-0853-9A49-93C2-9AC7F55E7239}">
      <dsp:nvSpPr>
        <dsp:cNvPr id="0" name=""/>
        <dsp:cNvSpPr/>
      </dsp:nvSpPr>
      <dsp:spPr>
        <a:xfrm>
          <a:off x="0" y="33742"/>
          <a:ext cx="7728267" cy="1151279"/>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Time Step</a:t>
          </a:r>
        </a:p>
      </dsp:txBody>
      <dsp:txXfrm>
        <a:off x="56201" y="89943"/>
        <a:ext cx="7615865" cy="1038877"/>
      </dsp:txXfrm>
    </dsp:sp>
    <dsp:sp modelId="{7AACDC2C-B3C8-C040-9372-E54AD169941A}">
      <dsp:nvSpPr>
        <dsp:cNvPr id="0" name=""/>
        <dsp:cNvSpPr/>
      </dsp:nvSpPr>
      <dsp:spPr>
        <a:xfrm>
          <a:off x="0" y="1323262"/>
          <a:ext cx="7728267" cy="1151279"/>
        </a:xfrm>
        <a:prstGeom prst="roundRect">
          <a:avLst/>
        </a:prstGeom>
        <a:solidFill>
          <a:schemeClr val="accent2">
            <a:hueOff val="651485"/>
            <a:satOff val="-10511"/>
            <a:lumOff val="-18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Context Window</a:t>
          </a:r>
        </a:p>
      </dsp:txBody>
      <dsp:txXfrm>
        <a:off x="56201" y="1379463"/>
        <a:ext cx="7615865" cy="1038877"/>
      </dsp:txXfrm>
    </dsp:sp>
    <dsp:sp modelId="{272555F6-006E-E246-8784-C8E6D34AB2BD}">
      <dsp:nvSpPr>
        <dsp:cNvPr id="0" name=""/>
        <dsp:cNvSpPr/>
      </dsp:nvSpPr>
      <dsp:spPr>
        <a:xfrm>
          <a:off x="0" y="2612782"/>
          <a:ext cx="7728267" cy="1151279"/>
        </a:xfrm>
        <a:prstGeom prst="roundRect">
          <a:avLst/>
        </a:prstGeom>
        <a:solidFill>
          <a:schemeClr val="accent2">
            <a:hueOff val="1302969"/>
            <a:satOff val="-21023"/>
            <a:lumOff val="-36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Observation Length </a:t>
          </a:r>
        </a:p>
      </dsp:txBody>
      <dsp:txXfrm>
        <a:off x="56201" y="2668983"/>
        <a:ext cx="7615865" cy="1038877"/>
      </dsp:txXfrm>
    </dsp:sp>
    <dsp:sp modelId="{975108B9-202A-C241-A4D9-2F348C6430ED}">
      <dsp:nvSpPr>
        <dsp:cNvPr id="0" name=""/>
        <dsp:cNvSpPr/>
      </dsp:nvSpPr>
      <dsp:spPr>
        <a:xfrm>
          <a:off x="0" y="3902302"/>
          <a:ext cx="7728267" cy="1151279"/>
        </a:xfrm>
        <a:prstGeom prst="roundRect">
          <a:avLst/>
        </a:prstGeom>
        <a:solidFill>
          <a:schemeClr val="accent2">
            <a:hueOff val="1954454"/>
            <a:satOff val="-31534"/>
            <a:lumOff val="-549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880" tIns="182880" rIns="182880" bIns="182880" numCol="1" spcCol="1270" anchor="ctr" anchorCtr="0">
          <a:noAutofit/>
        </a:bodyPr>
        <a:lstStyle/>
        <a:p>
          <a:pPr marL="0" lvl="0" indent="0" algn="l" defTabSz="2133600">
            <a:lnSpc>
              <a:spcPct val="90000"/>
            </a:lnSpc>
            <a:spcBef>
              <a:spcPct val="0"/>
            </a:spcBef>
            <a:spcAft>
              <a:spcPct val="35000"/>
            </a:spcAft>
            <a:buNone/>
          </a:pPr>
          <a:r>
            <a:rPr lang="en-US" sz="4800" kern="1200"/>
            <a:t>Prediction Length</a:t>
          </a:r>
        </a:p>
      </dsp:txBody>
      <dsp:txXfrm>
        <a:off x="56201" y="3958503"/>
        <a:ext cx="7615865" cy="1038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FEA1C5-04EE-49E1-B5A0-C1604E769FC0}">
      <dsp:nvSpPr>
        <dsp:cNvPr id="0" name=""/>
        <dsp:cNvSpPr/>
      </dsp:nvSpPr>
      <dsp:spPr>
        <a:xfrm>
          <a:off x="0" y="621"/>
          <a:ext cx="7728267" cy="145316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3BB125-20A3-4758-8FF4-D40AB41B0228}">
      <dsp:nvSpPr>
        <dsp:cNvPr id="0" name=""/>
        <dsp:cNvSpPr/>
      </dsp:nvSpPr>
      <dsp:spPr>
        <a:xfrm>
          <a:off x="439582" y="327583"/>
          <a:ext cx="799241" cy="79924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299CD37-748E-4E8F-9664-BE503C814A3A}">
      <dsp:nvSpPr>
        <dsp:cNvPr id="0" name=""/>
        <dsp:cNvSpPr/>
      </dsp:nvSpPr>
      <dsp:spPr>
        <a:xfrm>
          <a:off x="1678407" y="621"/>
          <a:ext cx="6049859" cy="1453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93" tIns="153793" rIns="153793" bIns="153793" numCol="1" spcCol="1270" anchor="ctr" anchorCtr="0">
          <a:noAutofit/>
        </a:bodyPr>
        <a:lstStyle/>
        <a:p>
          <a:pPr marL="0" lvl="0" indent="0" algn="l" defTabSz="1111250">
            <a:lnSpc>
              <a:spcPct val="90000"/>
            </a:lnSpc>
            <a:spcBef>
              <a:spcPct val="0"/>
            </a:spcBef>
            <a:spcAft>
              <a:spcPct val="35000"/>
            </a:spcAft>
            <a:buNone/>
          </a:pPr>
          <a:r>
            <a:rPr lang="en-US" sz="2500" kern="1200"/>
            <a:t>EDSS Score</a:t>
          </a:r>
        </a:p>
      </dsp:txBody>
      <dsp:txXfrm>
        <a:off x="1678407" y="621"/>
        <a:ext cx="6049859" cy="1453166"/>
      </dsp:txXfrm>
    </dsp:sp>
    <dsp:sp modelId="{124797A6-A3BC-42E6-9AFC-511A29964508}">
      <dsp:nvSpPr>
        <dsp:cNvPr id="0" name=""/>
        <dsp:cNvSpPr/>
      </dsp:nvSpPr>
      <dsp:spPr>
        <a:xfrm>
          <a:off x="0" y="1817078"/>
          <a:ext cx="7728267" cy="145316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9203DA-225F-4AE3-B88C-2B2AC3BE7FE2}">
      <dsp:nvSpPr>
        <dsp:cNvPr id="0" name=""/>
        <dsp:cNvSpPr/>
      </dsp:nvSpPr>
      <dsp:spPr>
        <a:xfrm>
          <a:off x="439582" y="2144041"/>
          <a:ext cx="799241" cy="7992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E97730-5560-42F6-9AA1-93175654A00C}">
      <dsp:nvSpPr>
        <dsp:cNvPr id="0" name=""/>
        <dsp:cNvSpPr/>
      </dsp:nvSpPr>
      <dsp:spPr>
        <a:xfrm>
          <a:off x="1678407" y="1817078"/>
          <a:ext cx="6049859" cy="1453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93" tIns="153793" rIns="153793" bIns="153793" numCol="1" spcCol="1270" anchor="ctr" anchorCtr="0">
          <a:noAutofit/>
        </a:bodyPr>
        <a:lstStyle/>
        <a:p>
          <a:pPr marL="0" lvl="0" indent="0" algn="l" defTabSz="1111250">
            <a:lnSpc>
              <a:spcPct val="90000"/>
            </a:lnSpc>
            <a:spcBef>
              <a:spcPct val="0"/>
            </a:spcBef>
            <a:spcAft>
              <a:spcPct val="35000"/>
            </a:spcAft>
            <a:buNone/>
          </a:pPr>
          <a:r>
            <a:rPr lang="en-US" sz="2500" kern="1200" dirty="0"/>
            <a:t>Missing data </a:t>
          </a:r>
        </a:p>
      </dsp:txBody>
      <dsp:txXfrm>
        <a:off x="1678407" y="1817078"/>
        <a:ext cx="6049859" cy="1453166"/>
      </dsp:txXfrm>
    </dsp:sp>
    <dsp:sp modelId="{32B53357-8E6D-487C-ADCC-910AFDFE5EDB}">
      <dsp:nvSpPr>
        <dsp:cNvPr id="0" name=""/>
        <dsp:cNvSpPr/>
      </dsp:nvSpPr>
      <dsp:spPr>
        <a:xfrm>
          <a:off x="0" y="3633536"/>
          <a:ext cx="7728267" cy="145316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7BAC00-4D02-44ED-95E1-9340811E2D23}">
      <dsp:nvSpPr>
        <dsp:cNvPr id="0" name=""/>
        <dsp:cNvSpPr/>
      </dsp:nvSpPr>
      <dsp:spPr>
        <a:xfrm>
          <a:off x="439582" y="3960499"/>
          <a:ext cx="799241" cy="7992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78ECD95-4838-4D58-AA37-516BBDCDF8A5}">
      <dsp:nvSpPr>
        <dsp:cNvPr id="0" name=""/>
        <dsp:cNvSpPr/>
      </dsp:nvSpPr>
      <dsp:spPr>
        <a:xfrm>
          <a:off x="1678407" y="3633536"/>
          <a:ext cx="6049859" cy="14531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793" tIns="153793" rIns="153793" bIns="153793" numCol="1" spcCol="1270" anchor="ctr" anchorCtr="0">
          <a:noAutofit/>
        </a:bodyPr>
        <a:lstStyle/>
        <a:p>
          <a:pPr marL="0" lvl="0" indent="0" algn="l" defTabSz="1111250">
            <a:lnSpc>
              <a:spcPct val="90000"/>
            </a:lnSpc>
            <a:spcBef>
              <a:spcPct val="0"/>
            </a:spcBef>
            <a:spcAft>
              <a:spcPct val="35000"/>
            </a:spcAft>
            <a:buNone/>
          </a:pPr>
          <a:r>
            <a:rPr lang="en-US" sz="2500" kern="1200" dirty="0"/>
            <a:t>Subsequences of Missing values</a:t>
          </a:r>
        </a:p>
      </dsp:txBody>
      <dsp:txXfrm>
        <a:off x="1678407" y="3633536"/>
        <a:ext cx="6049859" cy="14531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EB1258-1F3C-40E6-88EE-987D4754D1D0}">
      <dsp:nvSpPr>
        <dsp:cNvPr id="0" name=""/>
        <dsp:cNvSpPr/>
      </dsp:nvSpPr>
      <dsp:spPr>
        <a:xfrm>
          <a:off x="0" y="826690"/>
          <a:ext cx="7728267" cy="152619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AC06CD-AB35-43E3-866E-9DE9F411CAC7}">
      <dsp:nvSpPr>
        <dsp:cNvPr id="0" name=""/>
        <dsp:cNvSpPr/>
      </dsp:nvSpPr>
      <dsp:spPr>
        <a:xfrm>
          <a:off x="461674" y="1170084"/>
          <a:ext cx="839408" cy="8394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3B9769-4B35-44DE-A095-EAF69DEE7C61}">
      <dsp:nvSpPr>
        <dsp:cNvPr id="0" name=""/>
        <dsp:cNvSpPr/>
      </dsp:nvSpPr>
      <dsp:spPr>
        <a:xfrm>
          <a:off x="1762757" y="826690"/>
          <a:ext cx="3477720" cy="152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23" tIns="161523" rIns="161523" bIns="161523" numCol="1" spcCol="1270" anchor="ctr" anchorCtr="0">
          <a:noAutofit/>
        </a:bodyPr>
        <a:lstStyle/>
        <a:p>
          <a:pPr marL="0" lvl="0" indent="0" algn="l" defTabSz="1111250">
            <a:lnSpc>
              <a:spcPct val="90000"/>
            </a:lnSpc>
            <a:spcBef>
              <a:spcPct val="0"/>
            </a:spcBef>
            <a:spcAft>
              <a:spcPct val="35000"/>
            </a:spcAft>
            <a:buNone/>
          </a:pPr>
          <a:r>
            <a:rPr lang="en-US" sz="2500" kern="1200"/>
            <a:t>Explore alternative measures of MS deterioration</a:t>
          </a:r>
        </a:p>
      </dsp:txBody>
      <dsp:txXfrm>
        <a:off x="1762757" y="826690"/>
        <a:ext cx="3477720" cy="1526197"/>
      </dsp:txXfrm>
    </dsp:sp>
    <dsp:sp modelId="{F7D3A47D-FFEB-461C-A1B7-BC4CE23C801F}">
      <dsp:nvSpPr>
        <dsp:cNvPr id="0" name=""/>
        <dsp:cNvSpPr/>
      </dsp:nvSpPr>
      <dsp:spPr>
        <a:xfrm>
          <a:off x="5240477" y="826690"/>
          <a:ext cx="2487789" cy="152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23" tIns="161523" rIns="161523" bIns="161523" numCol="1" spcCol="1270" anchor="ctr" anchorCtr="0">
          <a:noAutofit/>
        </a:bodyPr>
        <a:lstStyle/>
        <a:p>
          <a:pPr marL="0" lvl="0" indent="0" algn="l" defTabSz="800100">
            <a:lnSpc>
              <a:spcPct val="90000"/>
            </a:lnSpc>
            <a:spcBef>
              <a:spcPct val="0"/>
            </a:spcBef>
            <a:spcAft>
              <a:spcPct val="35000"/>
            </a:spcAft>
            <a:buNone/>
          </a:pPr>
          <a:r>
            <a:rPr lang="en-US" sz="1800" kern="1200"/>
            <a:t>BPF (Brain Atrophy)</a:t>
          </a:r>
        </a:p>
      </dsp:txBody>
      <dsp:txXfrm>
        <a:off x="5240477" y="826690"/>
        <a:ext cx="2487789" cy="1526197"/>
      </dsp:txXfrm>
    </dsp:sp>
    <dsp:sp modelId="{5B0178E9-F915-4CE9-804B-A194C5933B79}">
      <dsp:nvSpPr>
        <dsp:cNvPr id="0" name=""/>
        <dsp:cNvSpPr/>
      </dsp:nvSpPr>
      <dsp:spPr>
        <a:xfrm>
          <a:off x="0" y="2734436"/>
          <a:ext cx="7728267" cy="152619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2C19B1-AA05-4F2C-AA83-46A54EA396CD}">
      <dsp:nvSpPr>
        <dsp:cNvPr id="0" name=""/>
        <dsp:cNvSpPr/>
      </dsp:nvSpPr>
      <dsp:spPr>
        <a:xfrm>
          <a:off x="461674" y="3077831"/>
          <a:ext cx="839408" cy="8394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641E349-030C-4F1E-B5BF-DF69D8A2BD49}">
      <dsp:nvSpPr>
        <dsp:cNvPr id="0" name=""/>
        <dsp:cNvSpPr/>
      </dsp:nvSpPr>
      <dsp:spPr>
        <a:xfrm>
          <a:off x="1762757" y="2734436"/>
          <a:ext cx="3477720" cy="152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23" tIns="161523" rIns="161523" bIns="161523" numCol="1" spcCol="1270" anchor="ctr" anchorCtr="0">
          <a:noAutofit/>
        </a:bodyPr>
        <a:lstStyle/>
        <a:p>
          <a:pPr marL="0" lvl="0" indent="0" algn="l" defTabSz="1111250">
            <a:lnSpc>
              <a:spcPct val="90000"/>
            </a:lnSpc>
            <a:spcBef>
              <a:spcPct val="0"/>
            </a:spcBef>
            <a:spcAft>
              <a:spcPct val="35000"/>
            </a:spcAft>
            <a:buNone/>
          </a:pPr>
          <a:r>
            <a:rPr lang="en-US" sz="2500" kern="1200" dirty="0"/>
            <a:t>Develop GRU-DF to impute for ALL features                      not just EDSS</a:t>
          </a:r>
        </a:p>
      </dsp:txBody>
      <dsp:txXfrm>
        <a:off x="1762757" y="2734436"/>
        <a:ext cx="3477720" cy="1526197"/>
      </dsp:txXfrm>
    </dsp:sp>
    <dsp:sp modelId="{CEE183E2-C756-4C41-9DFC-FEAC75F6E367}">
      <dsp:nvSpPr>
        <dsp:cNvPr id="0" name=""/>
        <dsp:cNvSpPr/>
      </dsp:nvSpPr>
      <dsp:spPr>
        <a:xfrm>
          <a:off x="5240477" y="2734436"/>
          <a:ext cx="2487789" cy="15261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23" tIns="161523" rIns="161523" bIns="161523" numCol="1" spcCol="1270" anchor="ctr" anchorCtr="0">
          <a:noAutofit/>
        </a:bodyPr>
        <a:lstStyle/>
        <a:p>
          <a:pPr marL="0" lvl="0" indent="0" algn="l" defTabSz="800100">
            <a:lnSpc>
              <a:spcPct val="90000"/>
            </a:lnSpc>
            <a:spcBef>
              <a:spcPct val="0"/>
            </a:spcBef>
            <a:spcAft>
              <a:spcPct val="35000"/>
            </a:spcAft>
            <a:buNone/>
          </a:pPr>
          <a:r>
            <a:rPr lang="en-US" sz="1800" kern="1200"/>
            <a:t>This would require a many to many model</a:t>
          </a:r>
        </a:p>
        <a:p>
          <a:pPr marL="0" lvl="0" indent="0" algn="l" defTabSz="800100">
            <a:lnSpc>
              <a:spcPct val="90000"/>
            </a:lnSpc>
            <a:spcBef>
              <a:spcPct val="0"/>
            </a:spcBef>
            <a:spcAft>
              <a:spcPct val="35000"/>
            </a:spcAft>
            <a:buNone/>
          </a:pPr>
          <a:r>
            <a:rPr lang="en-US" sz="1800" kern="1200" dirty="0"/>
            <a:t>We need bigger dataset to achieve </a:t>
          </a:r>
        </a:p>
      </dsp:txBody>
      <dsp:txXfrm>
        <a:off x="5240477" y="2734436"/>
        <a:ext cx="2487789" cy="152619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A8478-A368-EB4F-9AF7-18B45DA12717}" type="datetimeFigureOut">
              <a:rPr lang="en-US" smtClean="0"/>
              <a:t>5/23/19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EF4505-97C9-074E-BC7A-4CCD508E17F7}" type="slidenum">
              <a:rPr lang="en-US" smtClean="0"/>
              <a:t>‹#›</a:t>
            </a:fld>
            <a:endParaRPr lang="en-US"/>
          </a:p>
        </p:txBody>
      </p:sp>
    </p:spTree>
    <p:extLst>
      <p:ext uri="{BB962C8B-B14F-4D97-AF65-F5344CB8AC3E}">
        <p14:creationId xmlns:p14="http://schemas.microsoft.com/office/powerpoint/2010/main" val="1971803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EF4505-97C9-074E-BC7A-4CCD508E17F7}" type="slidenum">
              <a:rPr lang="en-US" smtClean="0"/>
              <a:t>1</a:t>
            </a:fld>
            <a:endParaRPr lang="en-US"/>
          </a:p>
        </p:txBody>
      </p:sp>
    </p:spTree>
    <p:extLst>
      <p:ext uri="{BB962C8B-B14F-4D97-AF65-F5344CB8AC3E}">
        <p14:creationId xmlns:p14="http://schemas.microsoft.com/office/powerpoint/2010/main" val="39148214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EF4505-97C9-074E-BC7A-4CCD508E17F7}" type="slidenum">
              <a:rPr lang="en-US" smtClean="0"/>
              <a:t>30</a:t>
            </a:fld>
            <a:endParaRPr lang="en-US"/>
          </a:p>
        </p:txBody>
      </p:sp>
    </p:spTree>
    <p:extLst>
      <p:ext uri="{BB962C8B-B14F-4D97-AF65-F5344CB8AC3E}">
        <p14:creationId xmlns:p14="http://schemas.microsoft.com/office/powerpoint/2010/main" val="2456786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5/23/19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96814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5/23/19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454238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5/23/19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217298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5/23/19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05564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5/23/19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400352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5/23/19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18582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5/23/19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46162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5/23/19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2841452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5/23/19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9270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5/23/19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237235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75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5/23/19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4188698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fld id="{5586B75A-687E-405C-8A0B-8D00578BA2C3}" type="datetimeFigureOut">
              <a:rPr lang="en-US" smtClean="0"/>
              <a:pPr/>
              <a:t>5/23/19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828487544"/>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defRPr sz="2000" kern="1200">
          <a:solidFill>
            <a:schemeClr val="tx1">
              <a:lumMod val="65000"/>
              <a:lumOff val="35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800" kern="1200">
          <a:solidFill>
            <a:schemeClr val="tx1">
              <a:lumMod val="65000"/>
              <a:lumOff val="35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600" kern="1200">
          <a:solidFill>
            <a:schemeClr val="tx1">
              <a:lumMod val="65000"/>
              <a:lumOff val="35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defRPr sz="1400" kern="120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827C386B-FBEE-434F-B519-2A935AF42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AE6791-3C22-0D41-89CC-6E79FE3935B0}"/>
              </a:ext>
            </a:extLst>
          </p:cNvPr>
          <p:cNvSpPr>
            <a:spLocks noGrp="1"/>
          </p:cNvSpPr>
          <p:nvPr>
            <p:ph type="ctrTitle"/>
          </p:nvPr>
        </p:nvSpPr>
        <p:spPr>
          <a:xfrm>
            <a:off x="1516351" y="772833"/>
            <a:ext cx="6951788" cy="3840384"/>
          </a:xfrm>
        </p:spPr>
        <p:txBody>
          <a:bodyPr anchor="t">
            <a:noAutofit/>
          </a:bodyPr>
          <a:lstStyle/>
          <a:p>
            <a:r>
              <a:rPr lang="en-US" sz="4000" dirty="0">
                <a:solidFill>
                  <a:schemeClr val="tx1"/>
                </a:solidFill>
              </a:rPr>
              <a:t>GRU-DF: </a:t>
            </a:r>
            <a:br>
              <a:rPr lang="en-US" sz="4000" dirty="0">
                <a:solidFill>
                  <a:schemeClr val="tx1"/>
                </a:solidFill>
              </a:rPr>
            </a:br>
            <a:br>
              <a:rPr lang="en-US" sz="4000" dirty="0">
                <a:solidFill>
                  <a:schemeClr val="tx1"/>
                </a:solidFill>
              </a:rPr>
            </a:br>
            <a:r>
              <a:rPr lang="en-US" sz="4000" dirty="0">
                <a:solidFill>
                  <a:schemeClr val="tx1"/>
                </a:solidFill>
              </a:rPr>
              <a:t>An RNN Model</a:t>
            </a:r>
            <a:br>
              <a:rPr lang="en-US" sz="4000" dirty="0">
                <a:solidFill>
                  <a:schemeClr val="tx1"/>
                </a:solidFill>
              </a:rPr>
            </a:br>
            <a:r>
              <a:rPr lang="en-US" sz="4000" dirty="0">
                <a:solidFill>
                  <a:schemeClr val="tx1"/>
                </a:solidFill>
              </a:rPr>
              <a:t>with Dynamic Imputation </a:t>
            </a:r>
            <a:br>
              <a:rPr lang="en-US" sz="4000" dirty="0">
                <a:solidFill>
                  <a:schemeClr val="tx1"/>
                </a:solidFill>
              </a:rPr>
            </a:br>
            <a:br>
              <a:rPr lang="en-US" sz="4000" dirty="0">
                <a:solidFill>
                  <a:schemeClr val="tx1"/>
                </a:solidFill>
              </a:rPr>
            </a:br>
            <a:r>
              <a:rPr lang="en-US" sz="4000" dirty="0">
                <a:solidFill>
                  <a:schemeClr val="tx1"/>
                </a:solidFill>
              </a:rPr>
              <a:t>for Missing Values </a:t>
            </a:r>
            <a:br>
              <a:rPr lang="en-US" sz="4000" dirty="0">
                <a:solidFill>
                  <a:schemeClr val="tx1"/>
                </a:solidFill>
              </a:rPr>
            </a:br>
            <a:r>
              <a:rPr lang="en-US" sz="4000" dirty="0">
                <a:solidFill>
                  <a:schemeClr val="tx1"/>
                </a:solidFill>
              </a:rPr>
              <a:t>in Multivariate Time Series</a:t>
            </a:r>
          </a:p>
        </p:txBody>
      </p:sp>
      <p:sp>
        <p:nvSpPr>
          <p:cNvPr id="4" name="TextBox 3">
            <a:extLst>
              <a:ext uri="{FF2B5EF4-FFF2-40B4-BE49-F238E27FC236}">
                <a16:creationId xmlns:a16="http://schemas.microsoft.com/office/drawing/2014/main" id="{D88705FE-5C2B-B949-B63F-A21C04313F24}"/>
              </a:ext>
            </a:extLst>
          </p:cNvPr>
          <p:cNvSpPr txBox="1"/>
          <p:nvPr/>
        </p:nvSpPr>
        <p:spPr>
          <a:xfrm>
            <a:off x="1524009" y="5117438"/>
            <a:ext cx="6590020" cy="986346"/>
          </a:xfrm>
          <a:prstGeom prst="rect">
            <a:avLst/>
          </a:prstGeom>
        </p:spPr>
        <p:txBody>
          <a:bodyPr rtlCol="0" anchor="b">
            <a:normAutofit fontScale="92500" lnSpcReduction="20000"/>
          </a:bodyPr>
          <a:lstStyle/>
          <a:p>
            <a:pPr>
              <a:spcAft>
                <a:spcPts val="600"/>
              </a:spcAft>
            </a:pPr>
            <a:r>
              <a:rPr lang="en-US" sz="3200" dirty="0">
                <a:solidFill>
                  <a:schemeClr val="accent1"/>
                </a:solidFill>
              </a:rPr>
              <a:t>By Matias Berretta</a:t>
            </a:r>
          </a:p>
          <a:p>
            <a:pPr>
              <a:spcAft>
                <a:spcPts val="600"/>
              </a:spcAft>
            </a:pPr>
            <a:r>
              <a:rPr lang="en-US" sz="3200" dirty="0">
                <a:solidFill>
                  <a:schemeClr val="accent1"/>
                </a:solidFill>
              </a:rPr>
              <a:t>Advised by Yijun Zhao, Ph.D.</a:t>
            </a:r>
          </a:p>
        </p:txBody>
      </p:sp>
      <p:sp>
        <p:nvSpPr>
          <p:cNvPr id="7" name="Rectangle 10">
            <a:extLst>
              <a:ext uri="{FF2B5EF4-FFF2-40B4-BE49-F238E27FC236}">
                <a16:creationId xmlns:a16="http://schemas.microsoft.com/office/drawing/2014/main" id="{66085C62-ADF2-4CC0-B14D-F4B678F11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72832"/>
            <a:ext cx="1194619"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12">
            <a:extLst>
              <a:ext uri="{FF2B5EF4-FFF2-40B4-BE49-F238E27FC236}">
                <a16:creationId xmlns:a16="http://schemas.microsoft.com/office/drawing/2014/main" id="{034EF5D1-2322-4C79-BA38-EDD477732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16784" y="758952"/>
            <a:ext cx="2783126"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0" name="Picture 29">
            <a:extLst>
              <a:ext uri="{FF2B5EF4-FFF2-40B4-BE49-F238E27FC236}">
                <a16:creationId xmlns:a16="http://schemas.microsoft.com/office/drawing/2014/main" id="{FADB4B25-BC93-8E4F-B3CA-D4121DD8B075}"/>
              </a:ext>
            </a:extLst>
          </p:cNvPr>
          <p:cNvPicPr>
            <a:picLocks noChangeAspect="1"/>
          </p:cNvPicPr>
          <p:nvPr/>
        </p:nvPicPr>
        <p:blipFill>
          <a:blip r:embed="rId3"/>
          <a:stretch>
            <a:fillRect/>
          </a:stretch>
        </p:blipFill>
        <p:spPr>
          <a:xfrm>
            <a:off x="9418748" y="1759178"/>
            <a:ext cx="2786938" cy="3358260"/>
          </a:xfrm>
          <a:prstGeom prst="rect">
            <a:avLst/>
          </a:prstGeom>
        </p:spPr>
      </p:pic>
    </p:spTree>
    <p:extLst>
      <p:ext uri="{BB962C8B-B14F-4D97-AF65-F5344CB8AC3E}">
        <p14:creationId xmlns:p14="http://schemas.microsoft.com/office/powerpoint/2010/main" val="24552203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1F855-F89B-F644-B41A-231798F15968}"/>
              </a:ext>
            </a:extLst>
          </p:cNvPr>
          <p:cNvSpPr>
            <a:spLocks noGrp="1"/>
          </p:cNvSpPr>
          <p:nvPr>
            <p:ph type="title"/>
          </p:nvPr>
        </p:nvSpPr>
        <p:spPr/>
        <p:txBody>
          <a:bodyPr/>
          <a:lstStyle/>
          <a:p>
            <a:r>
              <a:rPr lang="en-US" dirty="0"/>
              <a:t>Activation</a:t>
            </a:r>
            <a:br>
              <a:rPr lang="en-US" dirty="0"/>
            </a:br>
            <a:r>
              <a:rPr lang="en-US" dirty="0"/>
              <a:t>Function</a:t>
            </a:r>
          </a:p>
        </p:txBody>
      </p:sp>
      <p:pic>
        <p:nvPicPr>
          <p:cNvPr id="4" name="Picture 3" descr="A screenshot of a cell phone&#10;&#10;Description automatically generated">
            <a:extLst>
              <a:ext uri="{FF2B5EF4-FFF2-40B4-BE49-F238E27FC236}">
                <a16:creationId xmlns:a16="http://schemas.microsoft.com/office/drawing/2014/main" id="{FE00C56B-8BEF-204A-B052-953791376565}"/>
              </a:ext>
            </a:extLst>
          </p:cNvPr>
          <p:cNvPicPr/>
          <p:nvPr/>
        </p:nvPicPr>
        <p:blipFill>
          <a:blip r:embed="rId2">
            <a:extLst>
              <a:ext uri="{28A0092B-C50C-407E-A947-70E740481C1C}">
                <a14:useLocalDpi xmlns:a14="http://schemas.microsoft.com/office/drawing/2010/main" val="0"/>
              </a:ext>
            </a:extLst>
          </a:blip>
          <a:stretch>
            <a:fillRect/>
          </a:stretch>
        </p:blipFill>
        <p:spPr>
          <a:xfrm>
            <a:off x="3990031" y="692213"/>
            <a:ext cx="5438174" cy="3370136"/>
          </a:xfrm>
          <a:prstGeom prst="rect">
            <a:avLst/>
          </a:prstGeom>
        </p:spPr>
      </p:pic>
      <p:sp>
        <p:nvSpPr>
          <p:cNvPr id="5" name="TextBox 4">
            <a:extLst>
              <a:ext uri="{FF2B5EF4-FFF2-40B4-BE49-F238E27FC236}">
                <a16:creationId xmlns:a16="http://schemas.microsoft.com/office/drawing/2014/main" id="{C9BE8E21-E64E-E247-B057-DED84F80FC98}"/>
              </a:ext>
            </a:extLst>
          </p:cNvPr>
          <p:cNvSpPr txBox="1"/>
          <p:nvPr/>
        </p:nvSpPr>
        <p:spPr>
          <a:xfrm>
            <a:off x="3990031" y="4496360"/>
            <a:ext cx="5561741"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Figure 7: </a:t>
            </a:r>
            <a:r>
              <a:rPr lang="en-US" sz="1600" b="1" dirty="0">
                <a:latin typeface="Times New Roman" panose="02020603050405020304" pitchFamily="18" charset="0"/>
                <a:cs typeface="Times New Roman" panose="02020603050405020304" pitchFamily="18" charset="0"/>
              </a:rPr>
              <a:t>ReLu Activation Function</a:t>
            </a:r>
            <a:r>
              <a:rPr lang="en-US" sz="1600" dirty="0">
                <a:latin typeface="Times New Roman" panose="02020603050405020304" pitchFamily="18" charset="0"/>
                <a:cs typeface="Times New Roman" panose="02020603050405020304" pitchFamily="18" charset="0"/>
              </a:rPr>
              <a:t>.</a:t>
            </a:r>
            <a:r>
              <a:rPr lang="en-US" sz="1600" b="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Visual representation of a ReLu activation function is outlined by red, dotted line. Negative values are set to zero, while positive values are treated linearly. </a:t>
            </a: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0887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43C0F-59E0-8A45-B583-5942C220B9D0}"/>
              </a:ext>
            </a:extLst>
          </p:cNvPr>
          <p:cNvSpPr>
            <a:spLocks noGrp="1"/>
          </p:cNvSpPr>
          <p:nvPr>
            <p:ph type="title"/>
          </p:nvPr>
        </p:nvSpPr>
        <p:spPr>
          <a:xfrm>
            <a:off x="252919" y="1123837"/>
            <a:ext cx="2947482" cy="4601183"/>
          </a:xfrm>
        </p:spPr>
        <p:txBody>
          <a:bodyPr>
            <a:normAutofit/>
          </a:bodyPr>
          <a:lstStyle/>
          <a:p>
            <a:r>
              <a:rPr lang="en-US" dirty="0"/>
              <a:t>RNN TERMS</a:t>
            </a:r>
          </a:p>
        </p:txBody>
      </p:sp>
      <p:graphicFrame>
        <p:nvGraphicFramePr>
          <p:cNvPr id="7" name="Content Placeholder 2">
            <a:extLst>
              <a:ext uri="{FF2B5EF4-FFF2-40B4-BE49-F238E27FC236}">
                <a16:creationId xmlns:a16="http://schemas.microsoft.com/office/drawing/2014/main" id="{9A606A36-F7AB-446B-ABB3-634BB3A9FBE5}"/>
              </a:ext>
            </a:extLst>
          </p:cNvPr>
          <p:cNvGraphicFramePr>
            <a:graphicFrameLocks noGrp="1"/>
          </p:cNvGraphicFramePr>
          <p:nvPr>
            <p:ph idx="1"/>
            <p:extLst>
              <p:ext uri="{D42A27DB-BD31-4B8C-83A1-F6EECF244321}">
                <p14:modId xmlns:p14="http://schemas.microsoft.com/office/powerpoint/2010/main" val="3316715164"/>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79930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220685B-598B-8344-A9BD-B626142FDFDA}"/>
              </a:ext>
            </a:extLst>
          </p:cNvPr>
          <p:cNvSpPr>
            <a:spLocks noGrp="1"/>
          </p:cNvSpPr>
          <p:nvPr>
            <p:ph type="title"/>
          </p:nvPr>
        </p:nvSpPr>
        <p:spPr>
          <a:xfrm>
            <a:off x="289248" y="1123837"/>
            <a:ext cx="6451110" cy="1255469"/>
          </a:xfrm>
        </p:spPr>
        <p:txBody>
          <a:bodyPr>
            <a:normAutofit/>
          </a:bodyPr>
          <a:lstStyle/>
          <a:p>
            <a:r>
              <a:rPr lang="en-US" dirty="0"/>
              <a:t>DATA</a:t>
            </a:r>
          </a:p>
        </p:txBody>
      </p:sp>
      <p:sp>
        <p:nvSpPr>
          <p:cNvPr id="3" name="Content Placeholder 2">
            <a:extLst>
              <a:ext uri="{FF2B5EF4-FFF2-40B4-BE49-F238E27FC236}">
                <a16:creationId xmlns:a16="http://schemas.microsoft.com/office/drawing/2014/main" id="{A7800346-9CF5-2E42-916A-DA52188817F0}"/>
              </a:ext>
            </a:extLst>
          </p:cNvPr>
          <p:cNvSpPr>
            <a:spLocks noGrp="1"/>
          </p:cNvSpPr>
          <p:nvPr>
            <p:ph idx="1"/>
          </p:nvPr>
        </p:nvSpPr>
        <p:spPr>
          <a:xfrm>
            <a:off x="289248" y="2510395"/>
            <a:ext cx="6451109" cy="3274586"/>
          </a:xfrm>
        </p:spPr>
        <p:txBody>
          <a:bodyPr anchor="t">
            <a:normAutofit/>
          </a:bodyPr>
          <a:lstStyle/>
          <a:p>
            <a:pPr marL="0" indent="0">
              <a:buNone/>
            </a:pPr>
            <a:r>
              <a:rPr lang="en-US" dirty="0">
                <a:solidFill>
                  <a:srgbClr val="FFFFFF"/>
                </a:solidFill>
              </a:rPr>
              <a:t>Medical records on 508 patients taken every 6 months</a:t>
            </a:r>
          </a:p>
          <a:p>
            <a:pPr marL="0" indent="0">
              <a:buNone/>
            </a:pPr>
            <a:r>
              <a:rPr lang="en-US" dirty="0">
                <a:solidFill>
                  <a:srgbClr val="FFFFFF"/>
                </a:solidFill>
              </a:rPr>
              <a:t>(9 years)</a:t>
            </a:r>
          </a:p>
          <a:p>
            <a:pPr marL="0" indent="0">
              <a:buNone/>
            </a:pPr>
            <a:endParaRPr lang="en-US" dirty="0">
              <a:solidFill>
                <a:srgbClr val="FFFFFF"/>
              </a:solidFill>
            </a:endParaRPr>
          </a:p>
          <a:p>
            <a:r>
              <a:rPr lang="en-US" b="1" dirty="0">
                <a:solidFill>
                  <a:srgbClr val="FFFFFF"/>
                </a:solidFill>
              </a:rPr>
              <a:t>Timed features</a:t>
            </a:r>
          </a:p>
          <a:p>
            <a:pPr lvl="1"/>
            <a:r>
              <a:rPr lang="en-US" dirty="0">
                <a:solidFill>
                  <a:srgbClr val="FFFFFF"/>
                </a:solidFill>
              </a:rPr>
              <a:t>i.e. EDSS and BPF</a:t>
            </a:r>
          </a:p>
          <a:p>
            <a:r>
              <a:rPr lang="en-US" b="1" dirty="0">
                <a:solidFill>
                  <a:srgbClr val="FFFFFF"/>
                </a:solidFill>
              </a:rPr>
              <a:t>Fixed features</a:t>
            </a:r>
          </a:p>
          <a:p>
            <a:pPr lvl="1"/>
            <a:r>
              <a:rPr lang="en-US" dirty="0">
                <a:solidFill>
                  <a:srgbClr val="FFFFFF"/>
                </a:solidFill>
              </a:rPr>
              <a:t>i.e. Date of Birth and Gender</a:t>
            </a:r>
          </a:p>
          <a:p>
            <a:pPr lvl="1"/>
            <a:endParaRPr lang="en-US" dirty="0">
              <a:solidFill>
                <a:srgbClr val="FFFFFF"/>
              </a:solidFill>
            </a:endParaRPr>
          </a:p>
        </p:txBody>
      </p:sp>
      <p:pic>
        <p:nvPicPr>
          <p:cNvPr id="7" name="Graphic 6" descr="Stopwatch">
            <a:extLst>
              <a:ext uri="{FF2B5EF4-FFF2-40B4-BE49-F238E27FC236}">
                <a16:creationId xmlns:a16="http://schemas.microsoft.com/office/drawing/2014/main" id="{C9AEC306-954A-4C61-B370-52BD916C22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52944" y="1535135"/>
            <a:ext cx="3778286" cy="3778286"/>
          </a:xfrm>
          <a:prstGeom prst="rect">
            <a:avLst/>
          </a:prstGeom>
        </p:spPr>
      </p:pic>
    </p:spTree>
    <p:extLst>
      <p:ext uri="{BB962C8B-B14F-4D97-AF65-F5344CB8AC3E}">
        <p14:creationId xmlns:p14="http://schemas.microsoft.com/office/powerpoint/2010/main" val="3697878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D370DD-716B-4528-B475-331F84CEA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3"/>
            <a:ext cx="7052486" cy="53309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10BEFD1-1E01-6844-99D2-4EB1F63167C9}"/>
              </a:ext>
            </a:extLst>
          </p:cNvPr>
          <p:cNvSpPr>
            <a:spLocks noGrp="1"/>
          </p:cNvSpPr>
          <p:nvPr>
            <p:ph type="title"/>
          </p:nvPr>
        </p:nvSpPr>
        <p:spPr>
          <a:xfrm>
            <a:off x="289248" y="1123837"/>
            <a:ext cx="6451110" cy="1255469"/>
          </a:xfrm>
        </p:spPr>
        <p:txBody>
          <a:bodyPr>
            <a:normAutofit/>
          </a:bodyPr>
          <a:lstStyle/>
          <a:p>
            <a:r>
              <a:rPr lang="en-US" dirty="0"/>
              <a:t>Target: EDSS Score</a:t>
            </a:r>
          </a:p>
        </p:txBody>
      </p:sp>
      <p:sp>
        <p:nvSpPr>
          <p:cNvPr id="3" name="Content Placeholder 2">
            <a:extLst>
              <a:ext uri="{FF2B5EF4-FFF2-40B4-BE49-F238E27FC236}">
                <a16:creationId xmlns:a16="http://schemas.microsoft.com/office/drawing/2014/main" id="{229D475E-F46B-4F4A-B353-B7C042747402}"/>
              </a:ext>
            </a:extLst>
          </p:cNvPr>
          <p:cNvSpPr>
            <a:spLocks noGrp="1"/>
          </p:cNvSpPr>
          <p:nvPr>
            <p:ph idx="1"/>
          </p:nvPr>
        </p:nvSpPr>
        <p:spPr>
          <a:xfrm>
            <a:off x="289248" y="2510395"/>
            <a:ext cx="6451109" cy="3274586"/>
          </a:xfrm>
        </p:spPr>
        <p:txBody>
          <a:bodyPr anchor="t">
            <a:normAutofit/>
          </a:bodyPr>
          <a:lstStyle/>
          <a:p>
            <a:r>
              <a:rPr lang="en-US">
                <a:solidFill>
                  <a:srgbClr val="FFFFFF"/>
                </a:solidFill>
              </a:rPr>
              <a:t>Expanded Disability Status Scale (EDSS)</a:t>
            </a:r>
          </a:p>
          <a:p>
            <a:pPr lvl="1"/>
            <a:r>
              <a:rPr lang="en-US">
                <a:solidFill>
                  <a:srgbClr val="FFFFFF"/>
                </a:solidFill>
              </a:rPr>
              <a:t>Method for quantifying disability in multiple sclerosis</a:t>
            </a:r>
          </a:p>
          <a:p>
            <a:pPr lvl="1"/>
            <a:r>
              <a:rPr lang="en-US">
                <a:solidFill>
                  <a:srgbClr val="FFFFFF"/>
                </a:solidFill>
              </a:rPr>
              <a:t>Scale from 0 to 1 rising in 0.05 increments</a:t>
            </a:r>
          </a:p>
          <a:p>
            <a:pPr marL="0" indent="0">
              <a:buNone/>
            </a:pPr>
            <a:endParaRPr lang="en-US">
              <a:solidFill>
                <a:srgbClr val="FFFFFF"/>
              </a:solidFill>
            </a:endParaRPr>
          </a:p>
          <a:p>
            <a:r>
              <a:rPr lang="en-US">
                <a:solidFill>
                  <a:srgbClr val="FFFFFF"/>
                </a:solidFill>
              </a:rPr>
              <a:t>Regression Problem</a:t>
            </a:r>
          </a:p>
          <a:p>
            <a:pPr lvl="1"/>
            <a:r>
              <a:rPr lang="en-US">
                <a:solidFill>
                  <a:srgbClr val="FFFFFF"/>
                </a:solidFill>
              </a:rPr>
              <a:t>Dense Layer at the end of RNN architecture                                         outputs single EDSS value per time step</a:t>
            </a:r>
          </a:p>
          <a:p>
            <a:pPr lvl="1"/>
            <a:r>
              <a:rPr lang="en-US">
                <a:solidFill>
                  <a:srgbClr val="FFFFFF"/>
                </a:solidFill>
              </a:rPr>
              <a:t>Rounded off to nearest 0.5 interval to fit EDSS scale</a:t>
            </a:r>
          </a:p>
          <a:p>
            <a:pPr marL="0" indent="0">
              <a:buNone/>
            </a:pPr>
            <a:endParaRPr lang="en-US">
              <a:solidFill>
                <a:srgbClr val="FFFFFF"/>
              </a:solidFill>
            </a:endParaRPr>
          </a:p>
          <a:p>
            <a:pPr lvl="1"/>
            <a:endParaRPr lang="en-US" dirty="0">
              <a:solidFill>
                <a:srgbClr val="FFFFFF"/>
              </a:solidFill>
            </a:endParaRPr>
          </a:p>
        </p:txBody>
      </p:sp>
      <p:pic>
        <p:nvPicPr>
          <p:cNvPr id="4" name="Graphic 3" descr="Statistics">
            <a:extLst>
              <a:ext uri="{FF2B5EF4-FFF2-40B4-BE49-F238E27FC236}">
                <a16:creationId xmlns:a16="http://schemas.microsoft.com/office/drawing/2014/main" id="{7416D3E1-6A1D-EC4E-B4A9-C704ED4A34D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52944" y="1535135"/>
            <a:ext cx="3778286" cy="3778286"/>
          </a:xfrm>
          <a:prstGeom prst="rect">
            <a:avLst/>
          </a:prstGeom>
        </p:spPr>
      </p:pic>
    </p:spTree>
    <p:extLst>
      <p:ext uri="{BB962C8B-B14F-4D97-AF65-F5344CB8AC3E}">
        <p14:creationId xmlns:p14="http://schemas.microsoft.com/office/powerpoint/2010/main" val="1726138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8419A-D57C-114A-92D9-F4212119F4E6}"/>
              </a:ext>
            </a:extLst>
          </p:cNvPr>
          <p:cNvSpPr>
            <a:spLocks noGrp="1"/>
          </p:cNvSpPr>
          <p:nvPr>
            <p:ph type="title"/>
          </p:nvPr>
        </p:nvSpPr>
        <p:spPr/>
        <p:txBody>
          <a:bodyPr/>
          <a:lstStyle/>
          <a:p>
            <a:r>
              <a:rPr lang="en-US" dirty="0"/>
              <a:t>Reshaping</a:t>
            </a:r>
          </a:p>
        </p:txBody>
      </p:sp>
      <p:sp>
        <p:nvSpPr>
          <p:cNvPr id="3" name="Content Placeholder 2">
            <a:extLst>
              <a:ext uri="{FF2B5EF4-FFF2-40B4-BE49-F238E27FC236}">
                <a16:creationId xmlns:a16="http://schemas.microsoft.com/office/drawing/2014/main" id="{A57EAA44-FC06-6948-91E7-55597F8C290F}"/>
              </a:ext>
            </a:extLst>
          </p:cNvPr>
          <p:cNvSpPr>
            <a:spLocks noGrp="1"/>
          </p:cNvSpPr>
          <p:nvPr>
            <p:ph idx="1"/>
          </p:nvPr>
        </p:nvSpPr>
        <p:spPr/>
        <p:txBody>
          <a:bodyPr/>
          <a:lstStyle/>
          <a:p>
            <a:r>
              <a:rPr lang="en-US" sz="2500" dirty="0"/>
              <a:t>For the sake of the RNN we turn our data into 3-D Arrays</a:t>
            </a:r>
          </a:p>
          <a:p>
            <a:pPr marL="502920" lvl="1" indent="0">
              <a:buNone/>
            </a:pPr>
            <a:endParaRPr lang="en-US" sz="2500" dirty="0"/>
          </a:p>
          <a:p>
            <a:pPr marL="502920" lvl="1" indent="0">
              <a:buNone/>
            </a:pPr>
            <a:endParaRPr lang="en-US" sz="2500" dirty="0"/>
          </a:p>
          <a:p>
            <a:pPr marL="502920" lvl="1" indent="0">
              <a:buNone/>
            </a:pPr>
            <a:r>
              <a:rPr lang="en-US" sz="2500" dirty="0"/>
              <a:t>WHO (sequence/patient) </a:t>
            </a:r>
          </a:p>
          <a:p>
            <a:pPr marL="502920" lvl="1" indent="0">
              <a:buNone/>
            </a:pPr>
            <a:r>
              <a:rPr lang="en-US" sz="2500" dirty="0"/>
              <a:t>WHEN (time step)</a:t>
            </a:r>
          </a:p>
          <a:p>
            <a:pPr marL="502920" lvl="1" indent="0">
              <a:buNone/>
            </a:pPr>
            <a:r>
              <a:rPr lang="en-US" sz="2500" dirty="0"/>
              <a:t>WHAT (feature/target)</a:t>
            </a:r>
          </a:p>
          <a:p>
            <a:pPr marL="502920" lvl="1" indent="0">
              <a:buNone/>
            </a:pPr>
            <a:endParaRPr lang="en-US" sz="2500" dirty="0"/>
          </a:p>
          <a:p>
            <a:pPr marL="502920" lvl="1" indent="0">
              <a:buNone/>
            </a:pPr>
            <a:r>
              <a:rPr lang="en-US" sz="2500" dirty="0"/>
              <a:t>ARRAY[0][1][2]</a:t>
            </a:r>
          </a:p>
        </p:txBody>
      </p:sp>
    </p:spTree>
    <p:extLst>
      <p:ext uri="{BB962C8B-B14F-4D97-AF65-F5344CB8AC3E}">
        <p14:creationId xmlns:p14="http://schemas.microsoft.com/office/powerpoint/2010/main" val="1319564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5DC95B7-2A72-483B-BA19-2BE7512055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C822AFE-7E96-4A51-9E55-FCAEACD21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0120" y="757325"/>
            <a:ext cx="4341880" cy="53293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293645-1549-5E4B-B5A3-163D00250243}"/>
              </a:ext>
            </a:extLst>
          </p:cNvPr>
          <p:cNvSpPr>
            <a:spLocks noGrp="1"/>
          </p:cNvSpPr>
          <p:nvPr>
            <p:ph type="title"/>
          </p:nvPr>
        </p:nvSpPr>
        <p:spPr>
          <a:xfrm>
            <a:off x="8161390" y="1079770"/>
            <a:ext cx="3654857" cy="1527244"/>
          </a:xfrm>
        </p:spPr>
        <p:txBody>
          <a:bodyPr>
            <a:normAutofit/>
          </a:bodyPr>
          <a:lstStyle/>
          <a:p>
            <a:r>
              <a:rPr lang="en-US" sz="3200" dirty="0"/>
              <a:t>PREDICTION GRID</a:t>
            </a:r>
          </a:p>
        </p:txBody>
      </p:sp>
      <p:sp>
        <p:nvSpPr>
          <p:cNvPr id="13" name="Rectangle 12">
            <a:extLst>
              <a:ext uri="{FF2B5EF4-FFF2-40B4-BE49-F238E27FC236}">
                <a16:creationId xmlns:a16="http://schemas.microsoft.com/office/drawing/2014/main" id="{9169EA61-C175-4B7E-807B-58199DEA7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screenshot of a cell phone&#13;&#10;&#13;&#10;Description automatically generated">
            <a:extLst>
              <a:ext uri="{FF2B5EF4-FFF2-40B4-BE49-F238E27FC236}">
                <a16:creationId xmlns:a16="http://schemas.microsoft.com/office/drawing/2014/main" id="{3899EEAD-983F-0049-98A9-77C8E1850AC1}"/>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695318" y="355388"/>
            <a:ext cx="4583274" cy="4216612"/>
          </a:xfrm>
          <a:prstGeom prst="rect">
            <a:avLst/>
          </a:prstGeom>
        </p:spPr>
      </p:pic>
      <p:sp>
        <p:nvSpPr>
          <p:cNvPr id="3" name="Content Placeholder 2">
            <a:extLst>
              <a:ext uri="{FF2B5EF4-FFF2-40B4-BE49-F238E27FC236}">
                <a16:creationId xmlns:a16="http://schemas.microsoft.com/office/drawing/2014/main" id="{6D6899B2-E9FB-4F48-A0F9-4B82EF56FE21}"/>
              </a:ext>
            </a:extLst>
          </p:cNvPr>
          <p:cNvSpPr>
            <a:spLocks noGrp="1"/>
          </p:cNvSpPr>
          <p:nvPr>
            <p:ph idx="1"/>
          </p:nvPr>
        </p:nvSpPr>
        <p:spPr>
          <a:xfrm>
            <a:off x="8161390" y="2607014"/>
            <a:ext cx="3654857" cy="3157903"/>
          </a:xfrm>
        </p:spPr>
        <p:txBody>
          <a:bodyPr anchor="t">
            <a:normAutofit/>
          </a:bodyPr>
          <a:lstStyle/>
          <a:p>
            <a:r>
              <a:rPr lang="en-US" sz="1600" dirty="0">
                <a:solidFill>
                  <a:srgbClr val="FFFFFF"/>
                </a:solidFill>
              </a:rPr>
              <a:t>OBSERVATION LEN GTH</a:t>
            </a:r>
          </a:p>
          <a:p>
            <a:endParaRPr lang="en-US" sz="1600" dirty="0">
              <a:solidFill>
                <a:srgbClr val="FFFFFF"/>
              </a:solidFill>
            </a:endParaRPr>
          </a:p>
          <a:p>
            <a:r>
              <a:rPr lang="en-US" sz="1600" dirty="0">
                <a:solidFill>
                  <a:srgbClr val="FFFFFF"/>
                </a:solidFill>
              </a:rPr>
              <a:t>PREDICTION LENGTH</a:t>
            </a:r>
          </a:p>
        </p:txBody>
      </p:sp>
      <p:sp>
        <p:nvSpPr>
          <p:cNvPr id="5" name="TextBox 4">
            <a:extLst>
              <a:ext uri="{FF2B5EF4-FFF2-40B4-BE49-F238E27FC236}">
                <a16:creationId xmlns:a16="http://schemas.microsoft.com/office/drawing/2014/main" id="{0BF41BD1-7E4D-BD43-8896-34A0430AC2BD}"/>
              </a:ext>
            </a:extLst>
          </p:cNvPr>
          <p:cNvSpPr txBox="1"/>
          <p:nvPr/>
        </p:nvSpPr>
        <p:spPr>
          <a:xfrm>
            <a:off x="695318" y="4763211"/>
            <a:ext cx="5840627" cy="1323439"/>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Figure 8: </a:t>
            </a:r>
            <a:r>
              <a:rPr lang="en-US" sz="1600" b="1" dirty="0">
                <a:latin typeface="Times New Roman" panose="02020603050405020304" pitchFamily="18" charset="0"/>
                <a:cs typeface="Times New Roman" panose="02020603050405020304" pitchFamily="18" charset="0"/>
              </a:rPr>
              <a:t>Results Grid. </a:t>
            </a:r>
            <a:r>
              <a:rPr lang="en-US" sz="1600" dirty="0">
                <a:latin typeface="Times New Roman" panose="02020603050405020304" pitchFamily="18" charset="0"/>
                <a:cs typeface="Times New Roman" panose="02020603050405020304" pitchFamily="18" charset="0"/>
              </a:rPr>
              <a:t>This figure illustrates what we set out to determine: given x amount of patient observation (x-axis), we evaluate the accuracy of predictions y amount of time into the future (y-axis), as evaluated by MAE, the value of which is represented by color, where the darker the hue, the better the MAE score.</a:t>
            </a:r>
          </a:p>
        </p:txBody>
      </p:sp>
    </p:spTree>
    <p:extLst>
      <p:ext uri="{BB962C8B-B14F-4D97-AF65-F5344CB8AC3E}">
        <p14:creationId xmlns:p14="http://schemas.microsoft.com/office/powerpoint/2010/main" val="2852117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EC623F-8A43-8040-BCBC-3CF0A7D03DD7}"/>
              </a:ext>
            </a:extLst>
          </p:cNvPr>
          <p:cNvSpPr>
            <a:spLocks noGrp="1"/>
          </p:cNvSpPr>
          <p:nvPr>
            <p:ph type="title"/>
          </p:nvPr>
        </p:nvSpPr>
        <p:spPr>
          <a:xfrm>
            <a:off x="1069849" y="1298448"/>
            <a:ext cx="3258688" cy="3255264"/>
          </a:xfrm>
        </p:spPr>
        <p:txBody>
          <a:bodyPr vert="horz" lIns="91440" tIns="45720" rIns="91440" bIns="45720" rtlCol="0" anchor="b">
            <a:normAutofit/>
          </a:bodyPr>
          <a:lstStyle/>
          <a:p>
            <a:r>
              <a:rPr lang="en-US" sz="5900" spc="-100" dirty="0"/>
              <a:t>DATA</a:t>
            </a:r>
            <a:br>
              <a:rPr lang="en-US" sz="5900" spc="-100" dirty="0"/>
            </a:br>
            <a:br>
              <a:rPr lang="en-US" sz="5900" spc="-100" dirty="0"/>
            </a:br>
            <a:r>
              <a:rPr lang="en-US" sz="5900" spc="-100" dirty="0"/>
              <a:t> FLOW</a:t>
            </a:r>
          </a:p>
        </p:txBody>
      </p:sp>
      <p:pic>
        <p:nvPicPr>
          <p:cNvPr id="4" name="Picture 3">
            <a:extLst>
              <a:ext uri="{FF2B5EF4-FFF2-40B4-BE49-F238E27FC236}">
                <a16:creationId xmlns:a16="http://schemas.microsoft.com/office/drawing/2014/main" id="{FBA394E0-15DE-6C45-89D6-F0D8F866A55F}"/>
              </a:ext>
            </a:extLst>
          </p:cNvPr>
          <p:cNvPicPr/>
          <p:nvPr/>
        </p:nvPicPr>
        <p:blipFill>
          <a:blip r:embed="rId2">
            <a:extLst>
              <a:ext uri="{28A0092B-C50C-407E-A947-70E740481C1C}">
                <a14:useLocalDpi xmlns:a14="http://schemas.microsoft.com/office/drawing/2010/main" val="0"/>
              </a:ext>
            </a:extLst>
          </a:blip>
          <a:stretch>
            <a:fillRect/>
          </a:stretch>
        </p:blipFill>
        <p:spPr>
          <a:xfrm>
            <a:off x="4988468" y="768096"/>
            <a:ext cx="6367271" cy="3008535"/>
          </a:xfrm>
          <a:prstGeom prst="rect">
            <a:avLst/>
          </a:prstGeom>
        </p:spPr>
      </p:pic>
      <p:sp>
        <p:nvSpPr>
          <p:cNvPr id="17" name="Rectangle 16">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D6AE4F4D-4012-3340-9AFD-622A969DB514}"/>
                  </a:ext>
                </a:extLst>
              </p:cNvPr>
              <p:cNvSpPr/>
              <p:nvPr/>
            </p:nvSpPr>
            <p:spPr>
              <a:xfrm>
                <a:off x="4988469" y="4274022"/>
                <a:ext cx="6367271" cy="1815882"/>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Figure 9: </a:t>
                </a:r>
                <a:r>
                  <a:rPr lang="en-US" sz="1600" b="1" dirty="0">
                    <a:latin typeface="Times New Roman" panose="02020603050405020304" pitchFamily="18" charset="0"/>
                    <a:cs typeface="Times New Roman" panose="02020603050405020304" pitchFamily="18" charset="0"/>
                  </a:rPr>
                  <a:t>RNN Data Flow</a:t>
                </a:r>
                <a:r>
                  <a:rPr lang="en-US" sz="1600" dirty="0">
                    <a:latin typeface="Times New Roman" panose="02020603050405020304" pitchFamily="18" charset="0"/>
                    <a:cs typeface="Times New Roman" panose="02020603050405020304" pitchFamily="18" charset="0"/>
                  </a:rPr>
                  <a:t>. This figure illustrates how we shaped our data into feature and target vectors for two specific cases in our results grid. In both instances, input </a:t>
                </a:r>
                <a14:m>
                  <m:oMath xmlns:m="http://schemas.openxmlformats.org/officeDocument/2006/math">
                    <m:r>
                      <a:rPr lang="en-US" sz="1600" i="1">
                        <a:latin typeface="Cambria Math" panose="02040503050406030204" pitchFamily="18" charset="0"/>
                      </a:rPr>
                      <m:t>𝑥</m:t>
                    </m:r>
                  </m:oMath>
                </a14:m>
                <a:r>
                  <a:rPr lang="en-US" sz="1600" dirty="0">
                    <a:latin typeface="Times New Roman" panose="02020603050405020304" pitchFamily="18" charset="0"/>
                    <a:cs typeface="Times New Roman" panose="02020603050405020304" pitchFamily="18" charset="0"/>
                  </a:rPr>
                  <a:t> consists of a sequence of features, and target </a:t>
                </a:r>
                <a14:m>
                  <m:oMath xmlns:m="http://schemas.openxmlformats.org/officeDocument/2006/math">
                    <m:r>
                      <a:rPr lang="en-US" sz="1600" i="1">
                        <a:latin typeface="Cambria Math" panose="02040503050406030204" pitchFamily="18" charset="0"/>
                      </a:rPr>
                      <m:t>𝑦</m:t>
                    </m:r>
                  </m:oMath>
                </a14:m>
                <a:r>
                  <a:rPr lang="en-US" sz="1600" dirty="0">
                    <a:latin typeface="Times New Roman" panose="02020603050405020304" pitchFamily="18" charset="0"/>
                    <a:cs typeface="Times New Roman" panose="02020603050405020304" pitchFamily="18" charset="0"/>
                  </a:rPr>
                  <a:t> consists of the target value. In this diagram, the temporal dimension of each variable is indicated by the superscript, where one time step represents a single 6 month interval. Rather than using superscripted time steps as relative, we use them as fixed indicators of when the data was collected</a:t>
                </a:r>
                <a:r>
                  <a:rPr lang="en-US" sz="1600" dirty="0">
                    <a:effectLst/>
                    <a:latin typeface="Times New Roman" panose="02020603050405020304" pitchFamily="18" charset="0"/>
                    <a:cs typeface="Times New Roman" panose="02020603050405020304" pitchFamily="18" charset="0"/>
                  </a:rPr>
                  <a:t> </a:t>
                </a:r>
                <a:endParaRPr lang="en-US" sz="1600" dirty="0">
                  <a:latin typeface="Times New Roman" panose="02020603050405020304" pitchFamily="18" charset="0"/>
                  <a:cs typeface="Times New Roman" panose="02020603050405020304" pitchFamily="18" charset="0"/>
                </a:endParaRPr>
              </a:p>
            </p:txBody>
          </p:sp>
        </mc:Choice>
        <mc:Fallback xmlns="">
          <p:sp>
            <p:nvSpPr>
              <p:cNvPr id="12" name="Rectangle 11">
                <a:extLst>
                  <a:ext uri="{FF2B5EF4-FFF2-40B4-BE49-F238E27FC236}">
                    <a16:creationId xmlns:a16="http://schemas.microsoft.com/office/drawing/2014/main" id="{D6AE4F4D-4012-3340-9AFD-622A969DB514}"/>
                  </a:ext>
                </a:extLst>
              </p:cNvPr>
              <p:cNvSpPr>
                <a:spLocks noRot="1" noChangeAspect="1" noMove="1" noResize="1" noEditPoints="1" noAdjustHandles="1" noChangeArrowheads="1" noChangeShapeType="1" noTextEdit="1"/>
              </p:cNvSpPr>
              <p:nvPr/>
            </p:nvSpPr>
            <p:spPr>
              <a:xfrm>
                <a:off x="4988469" y="4274022"/>
                <a:ext cx="6367271" cy="1815882"/>
              </a:xfrm>
              <a:prstGeom prst="rect">
                <a:avLst/>
              </a:prstGeom>
              <a:blipFill>
                <a:blip r:embed="rId3"/>
                <a:stretch>
                  <a:fillRect l="-398" t="-694" r="-1195" b="-2778"/>
                </a:stretch>
              </a:blipFill>
            </p:spPr>
            <p:txBody>
              <a:bodyPr/>
              <a:lstStyle/>
              <a:p>
                <a:r>
                  <a:rPr lang="en-US">
                    <a:noFill/>
                  </a:rPr>
                  <a:t> </a:t>
                </a:r>
              </a:p>
            </p:txBody>
          </p:sp>
        </mc:Fallback>
      </mc:AlternateContent>
    </p:spTree>
    <p:extLst>
      <p:ext uri="{BB962C8B-B14F-4D97-AF65-F5344CB8AC3E}">
        <p14:creationId xmlns:p14="http://schemas.microsoft.com/office/powerpoint/2010/main" val="618533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9203ABB4-7E2A-4248-9FE7-4A419AFF2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26970D-C1E5-4FB1-84E8-86CB9CED1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367639"/>
            <a:ext cx="11707367" cy="18521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4C39E03-B156-984C-8D9A-56ACCABD5D69}"/>
              </a:ext>
            </a:extLst>
          </p:cNvPr>
          <p:cNvSpPr>
            <a:spLocks noGrp="1"/>
          </p:cNvSpPr>
          <p:nvPr>
            <p:ph type="title"/>
          </p:nvPr>
        </p:nvSpPr>
        <p:spPr>
          <a:xfrm>
            <a:off x="1069848" y="4590661"/>
            <a:ext cx="10210862" cy="1065690"/>
          </a:xfrm>
        </p:spPr>
        <p:txBody>
          <a:bodyPr vert="horz" lIns="91440" tIns="45720" rIns="91440" bIns="45720" rtlCol="0" anchor="b">
            <a:normAutofit/>
          </a:bodyPr>
          <a:lstStyle/>
          <a:p>
            <a:r>
              <a:rPr lang="en-US" sz="5900" spc="-100"/>
              <a:t>Missing Data</a:t>
            </a:r>
          </a:p>
        </p:txBody>
      </p:sp>
      <p:pic>
        <p:nvPicPr>
          <p:cNvPr id="4" name="Picture 3" descr="A close up of a piece of paper&#10;&#10;Description automatically generated">
            <a:extLst>
              <a:ext uri="{FF2B5EF4-FFF2-40B4-BE49-F238E27FC236}">
                <a16:creationId xmlns:a16="http://schemas.microsoft.com/office/drawing/2014/main" id="{31EC97FE-EF0A-934B-9DAF-B5A8000B293D}"/>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235676" y="52487"/>
            <a:ext cx="9727917" cy="4304604"/>
          </a:xfrm>
          <a:prstGeom prst="rect">
            <a:avLst/>
          </a:prstGeom>
        </p:spPr>
      </p:pic>
    </p:spTree>
    <p:extLst>
      <p:ext uri="{BB962C8B-B14F-4D97-AF65-F5344CB8AC3E}">
        <p14:creationId xmlns:p14="http://schemas.microsoft.com/office/powerpoint/2010/main" val="33918094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96401-4A2A-194D-9DBF-4CAD33E09B4E}"/>
              </a:ext>
            </a:extLst>
          </p:cNvPr>
          <p:cNvSpPr>
            <a:spLocks noGrp="1"/>
          </p:cNvSpPr>
          <p:nvPr>
            <p:ph type="title"/>
          </p:nvPr>
        </p:nvSpPr>
        <p:spPr/>
        <p:txBody>
          <a:bodyPr>
            <a:normAutofit/>
          </a:bodyPr>
          <a:lstStyle/>
          <a:p>
            <a:r>
              <a:rPr lang="en-US" sz="3100" dirty="0"/>
              <a:t>The farther we go</a:t>
            </a:r>
            <a:br>
              <a:rPr lang="en-US" sz="3100" dirty="0"/>
            </a:br>
            <a:r>
              <a:rPr lang="en-US" sz="3100" dirty="0"/>
              <a:t> </a:t>
            </a:r>
            <a:br>
              <a:rPr lang="en-US" sz="3100" dirty="0"/>
            </a:br>
            <a:r>
              <a:rPr lang="en-US" sz="3100" dirty="0"/>
              <a:t>the worse it gets</a:t>
            </a:r>
          </a:p>
        </p:txBody>
      </p:sp>
      <p:pic>
        <p:nvPicPr>
          <p:cNvPr id="5" name="Picture 4" descr="A close up of a map&#10;&#10;Description automatically generated">
            <a:extLst>
              <a:ext uri="{FF2B5EF4-FFF2-40B4-BE49-F238E27FC236}">
                <a16:creationId xmlns:a16="http://schemas.microsoft.com/office/drawing/2014/main" id="{9968E26C-6184-4B47-96B2-7777CFFB6AA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838833" y="754448"/>
            <a:ext cx="5548878" cy="3699252"/>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D2C19B81-6204-494C-9209-A8B195CCC27C}"/>
                  </a:ext>
                </a:extLst>
              </p:cNvPr>
              <p:cNvSpPr/>
              <p:nvPr/>
            </p:nvSpPr>
            <p:spPr>
              <a:xfrm>
                <a:off x="3838833" y="4774534"/>
                <a:ext cx="7492314" cy="1329018"/>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Figure 11: </a:t>
                </a:r>
                <a:r>
                  <a:rPr lang="en-US" sz="1600" b="1" dirty="0">
                    <a:latin typeface="Times New Roman" panose="02020603050405020304" pitchFamily="18" charset="0"/>
                    <a:cs typeface="Times New Roman" panose="02020603050405020304" pitchFamily="18" charset="0"/>
                  </a:rPr>
                  <a:t>EDSS Absence Percentage by Time Step. </a:t>
                </a:r>
                <a:r>
                  <a:rPr lang="en-US" sz="1600" dirty="0">
                    <a:latin typeface="Times New Roman" panose="02020603050405020304" pitchFamily="18" charset="0"/>
                    <a:cs typeface="Times New Roman" panose="02020603050405020304" pitchFamily="18" charset="0"/>
                  </a:rPr>
                  <a:t>Time steps represent 6 month intervals. There is a positive correlation between the percentage of missing EDSS scores and the number of time steps, which range from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0</m:t>
                        </m:r>
                      </m:sup>
                    </m:sSup>
                  </m:oMath>
                </a14:m>
                <a:r>
                  <a:rPr lang="en-US" sz="1600" dirty="0">
                    <a:latin typeface="Times New Roman" panose="02020603050405020304" pitchFamily="18" charset="0"/>
                    <a:cs typeface="Times New Roman" panose="02020603050405020304" pitchFamily="18" charset="0"/>
                  </a:rPr>
                  <a:t> to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36</m:t>
                        </m:r>
                      </m:sup>
                    </m:sSup>
                  </m:oMath>
                </a14:m>
                <a:r>
                  <a:rPr lang="en-US" sz="1600" dirty="0">
                    <a:latin typeface="Times New Roman" panose="02020603050405020304" pitchFamily="18" charset="0"/>
                    <a:cs typeface="Times New Roman" panose="02020603050405020304" pitchFamily="18" charset="0"/>
                  </a:rPr>
                  <a:t>; in other words clinical records collected at a later time are much more likely to be missing the EDSS score than records taken at the beginning of the patient observation period (Figure 11). .</a:t>
                </a:r>
              </a:p>
            </p:txBody>
          </p:sp>
        </mc:Choice>
        <mc:Fallback xmlns="">
          <p:sp>
            <p:nvSpPr>
              <p:cNvPr id="8" name="Rectangle 7">
                <a:extLst>
                  <a:ext uri="{FF2B5EF4-FFF2-40B4-BE49-F238E27FC236}">
                    <a16:creationId xmlns:a16="http://schemas.microsoft.com/office/drawing/2014/main" id="{D2C19B81-6204-494C-9209-A8B195CCC27C}"/>
                  </a:ext>
                </a:extLst>
              </p:cNvPr>
              <p:cNvSpPr>
                <a:spLocks noRot="1" noChangeAspect="1" noMove="1" noResize="1" noEditPoints="1" noAdjustHandles="1" noChangeArrowheads="1" noChangeShapeType="1" noTextEdit="1"/>
              </p:cNvSpPr>
              <p:nvPr/>
            </p:nvSpPr>
            <p:spPr>
              <a:xfrm>
                <a:off x="3838833" y="4774534"/>
                <a:ext cx="7492314" cy="1329018"/>
              </a:xfrm>
              <a:prstGeom prst="rect">
                <a:avLst/>
              </a:prstGeom>
              <a:blipFill>
                <a:blip r:embed="rId3"/>
                <a:stretch>
                  <a:fillRect l="-338" t="-943" r="-338" b="-4717"/>
                </a:stretch>
              </a:blipFill>
            </p:spPr>
            <p:txBody>
              <a:bodyPr/>
              <a:lstStyle/>
              <a:p>
                <a:r>
                  <a:rPr lang="en-US">
                    <a:noFill/>
                  </a:rPr>
                  <a:t> </a:t>
                </a:r>
              </a:p>
            </p:txBody>
          </p:sp>
        </mc:Fallback>
      </mc:AlternateContent>
    </p:spTree>
    <p:extLst>
      <p:ext uri="{BB962C8B-B14F-4D97-AF65-F5344CB8AC3E}">
        <p14:creationId xmlns:p14="http://schemas.microsoft.com/office/powerpoint/2010/main" val="1273230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9A1D6-8709-BC41-AE8D-4263AB485B6F}"/>
              </a:ext>
            </a:extLst>
          </p:cNvPr>
          <p:cNvSpPr>
            <a:spLocks noGrp="1"/>
          </p:cNvSpPr>
          <p:nvPr>
            <p:ph type="title"/>
          </p:nvPr>
        </p:nvSpPr>
        <p:spPr/>
        <p:txBody>
          <a:bodyPr/>
          <a:lstStyle/>
          <a:p>
            <a:endParaRPr lang="en-US"/>
          </a:p>
        </p:txBody>
      </p:sp>
      <p:pic>
        <p:nvPicPr>
          <p:cNvPr id="4" name="Picture 3" descr="A close up of a map&#10;&#10;Description automatically generated">
            <a:extLst>
              <a:ext uri="{FF2B5EF4-FFF2-40B4-BE49-F238E27FC236}">
                <a16:creationId xmlns:a16="http://schemas.microsoft.com/office/drawing/2014/main" id="{FF02A115-6A8B-2044-A79F-0281E169F409}"/>
              </a:ext>
            </a:extLst>
          </p:cNvPr>
          <p:cNvPicPr/>
          <p:nvPr/>
        </p:nvPicPr>
        <p:blipFill>
          <a:blip r:embed="rId2">
            <a:extLst>
              <a:ext uri="{28A0092B-C50C-407E-A947-70E740481C1C}">
                <a14:useLocalDpi xmlns:a14="http://schemas.microsoft.com/office/drawing/2010/main" val="0"/>
              </a:ext>
            </a:extLst>
          </a:blip>
          <a:stretch>
            <a:fillRect/>
          </a:stretch>
        </p:blipFill>
        <p:spPr>
          <a:xfrm>
            <a:off x="3735859" y="784653"/>
            <a:ext cx="6161903" cy="4107936"/>
          </a:xfrm>
          <a:prstGeom prst="rect">
            <a:avLst/>
          </a:prstGeom>
        </p:spPr>
      </p:pic>
      <p:sp>
        <p:nvSpPr>
          <p:cNvPr id="5" name="Rectangle 4">
            <a:extLst>
              <a:ext uri="{FF2B5EF4-FFF2-40B4-BE49-F238E27FC236}">
                <a16:creationId xmlns:a16="http://schemas.microsoft.com/office/drawing/2014/main" id="{A41BDAAB-8E2B-BE4B-842B-90E9CEA7F3E5}"/>
              </a:ext>
            </a:extLst>
          </p:cNvPr>
          <p:cNvSpPr/>
          <p:nvPr/>
        </p:nvSpPr>
        <p:spPr>
          <a:xfrm>
            <a:off x="3851190" y="4873388"/>
            <a:ext cx="7492314" cy="1077218"/>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Figure 12: </a:t>
            </a:r>
            <a:r>
              <a:rPr lang="en-US" sz="1600" b="1" dirty="0">
                <a:latin typeface="Times New Roman" panose="02020603050405020304" pitchFamily="18" charset="0"/>
                <a:cs typeface="Times New Roman" panose="02020603050405020304" pitchFamily="18" charset="0"/>
              </a:rPr>
              <a:t>Missing Target Values by Temporal Configuration. </a:t>
            </a:r>
            <a:r>
              <a:rPr lang="en-US" sz="1600" dirty="0">
                <a:latin typeface="Times New Roman" panose="02020603050405020304" pitchFamily="18" charset="0"/>
                <a:cs typeface="Times New Roman" panose="02020603050405020304" pitchFamily="18" charset="0"/>
              </a:rPr>
              <a:t>Percentage of missing targets for different temporal model configurations (observation window length| prediction length) displayed as line plots representing different observation windows across prediction lengths.</a:t>
            </a:r>
          </a:p>
        </p:txBody>
      </p:sp>
    </p:spTree>
    <p:extLst>
      <p:ext uri="{BB962C8B-B14F-4D97-AF65-F5344CB8AC3E}">
        <p14:creationId xmlns:p14="http://schemas.microsoft.com/office/powerpoint/2010/main" val="3663087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8">
            <a:extLst>
              <a:ext uri="{FF2B5EF4-FFF2-40B4-BE49-F238E27FC236}">
                <a16:creationId xmlns:a16="http://schemas.microsoft.com/office/drawing/2014/main" id="{DB8424AB-D56B-4256-866A-5B54DE93C2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9141619"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a:extLst>
              <a:ext uri="{FF2B5EF4-FFF2-40B4-BE49-F238E27FC236}">
                <a16:creationId xmlns:a16="http://schemas.microsoft.com/office/drawing/2014/main" id="{FC999C28-AD33-4EB7-A5F1-C06D10A5F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70263" y="761999"/>
            <a:ext cx="2925318" cy="53340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3" name="Rectangle 12">
            <a:extLst>
              <a:ext uri="{FF2B5EF4-FFF2-40B4-BE49-F238E27FC236}">
                <a16:creationId xmlns:a16="http://schemas.microsoft.com/office/drawing/2014/main" id="{0864E5C9-52C9-4572-AC75-548B9B9C2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5CC6500-4DBD-4C34-BC14-2387FB483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61999"/>
            <a:ext cx="4642228" cy="5334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CD7842-4927-B94C-BEC6-0287FE363144}"/>
              </a:ext>
            </a:extLst>
          </p:cNvPr>
          <p:cNvSpPr>
            <a:spLocks noGrp="1"/>
          </p:cNvSpPr>
          <p:nvPr>
            <p:ph type="title"/>
          </p:nvPr>
        </p:nvSpPr>
        <p:spPr>
          <a:xfrm>
            <a:off x="1069849" y="1298448"/>
            <a:ext cx="3258688" cy="3255264"/>
          </a:xfrm>
        </p:spPr>
        <p:txBody>
          <a:bodyPr vert="horz" lIns="91440" tIns="45720" rIns="91440" bIns="45720" rtlCol="0" anchor="ctr">
            <a:normAutofit/>
          </a:bodyPr>
          <a:lstStyle/>
          <a:p>
            <a:pPr algn="ctr"/>
            <a:r>
              <a:rPr lang="en-US" sz="5500" spc="-100"/>
              <a:t>Multiple Sclerosis</a:t>
            </a:r>
            <a:endParaRPr lang="en-US" sz="5500" spc="-100" dirty="0"/>
          </a:p>
        </p:txBody>
      </p:sp>
      <p:sp>
        <p:nvSpPr>
          <p:cNvPr id="17" name="Rectangle 16">
            <a:extLst>
              <a:ext uri="{FF2B5EF4-FFF2-40B4-BE49-F238E27FC236}">
                <a16:creationId xmlns:a16="http://schemas.microsoft.com/office/drawing/2014/main" id="{4E34A3B6-BAD2-4156-BDC6-4736248BF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15864" y="758952"/>
            <a:ext cx="384048" cy="5330952"/>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TextBox 6">
            <a:extLst>
              <a:ext uri="{FF2B5EF4-FFF2-40B4-BE49-F238E27FC236}">
                <a16:creationId xmlns:a16="http://schemas.microsoft.com/office/drawing/2014/main" id="{D2CE3405-5FE5-F243-B802-E0D63ECA811E}"/>
              </a:ext>
            </a:extLst>
          </p:cNvPr>
          <p:cNvSpPr txBox="1"/>
          <p:nvPr/>
        </p:nvSpPr>
        <p:spPr>
          <a:xfrm>
            <a:off x="4859608" y="1950268"/>
            <a:ext cx="6746789" cy="3323987"/>
          </a:xfrm>
          <a:prstGeom prst="rect">
            <a:avLst/>
          </a:prstGeom>
          <a:noFill/>
        </p:spPr>
        <p:txBody>
          <a:bodyPr wrap="square" rtlCol="0" anchor="ctr">
            <a:spAutoFit/>
          </a:bodyPr>
          <a:lstStyle/>
          <a:p>
            <a:r>
              <a:rPr lang="en-US" sz="3000" b="1">
                <a:latin typeface="Corbel" panose="020B0503020204020204" pitchFamily="34" charset="0"/>
                <a:cs typeface="Times New Roman" panose="02020603050405020304" pitchFamily="18" charset="0"/>
              </a:rPr>
              <a:t>Multiple Sclerosis</a:t>
            </a:r>
          </a:p>
          <a:p>
            <a:pPr marL="285750" indent="-285750">
              <a:buFont typeface="Arial" panose="020B0604020202020204" pitchFamily="34" charset="0"/>
              <a:buChar char="•"/>
            </a:pPr>
            <a:endParaRPr lang="en-US">
              <a:latin typeface="Corbel" panose="020B0503020204020204" pitchFamily="34" charset="0"/>
              <a:cs typeface="Times New Roman" panose="02020603050405020304" pitchFamily="18" charset="0"/>
            </a:endParaRPr>
          </a:p>
          <a:p>
            <a:pPr marL="285750" indent="-285750">
              <a:buFont typeface="Arial" panose="020B0604020202020204" pitchFamily="34" charset="0"/>
              <a:buChar char="•"/>
            </a:pPr>
            <a:r>
              <a:rPr lang="en-US">
                <a:solidFill>
                  <a:schemeClr val="bg2">
                    <a:lumMod val="50000"/>
                  </a:schemeClr>
                </a:solidFill>
                <a:latin typeface="Corbel" panose="020B0503020204020204" pitchFamily="34" charset="0"/>
                <a:cs typeface="Times New Roman" panose="02020603050405020304" pitchFamily="18" charset="0"/>
              </a:rPr>
              <a:t>An autoimmune disease of the central nervous system in which the immune system attacks the myelin sheath (a fatty layer of substance protecting the nerves)</a:t>
            </a:r>
          </a:p>
          <a:p>
            <a:pPr marL="285750" indent="-285750">
              <a:buFont typeface="Arial" panose="020B0604020202020204" pitchFamily="34" charset="0"/>
              <a:buChar char="•"/>
            </a:pPr>
            <a:endParaRPr lang="en-US">
              <a:solidFill>
                <a:schemeClr val="bg2">
                  <a:lumMod val="50000"/>
                </a:schemeClr>
              </a:solidFill>
              <a:latin typeface="Corbel" panose="020B0503020204020204" pitchFamily="34" charset="0"/>
              <a:cs typeface="Times New Roman" panose="02020603050405020304" pitchFamily="18" charset="0"/>
            </a:endParaRPr>
          </a:p>
          <a:p>
            <a:pPr marL="285750" indent="-285750">
              <a:buFont typeface="Arial" panose="020B0604020202020204" pitchFamily="34" charset="0"/>
              <a:buChar char="•"/>
            </a:pPr>
            <a:r>
              <a:rPr lang="en-US">
                <a:solidFill>
                  <a:schemeClr val="bg2">
                    <a:lumMod val="50000"/>
                  </a:schemeClr>
                </a:solidFill>
                <a:latin typeface="Corbel" panose="020B0503020204020204" pitchFamily="34" charset="0"/>
                <a:cs typeface="Times New Roman" panose="02020603050405020304" pitchFamily="18" charset="0"/>
              </a:rPr>
              <a:t>Patients suffer from various levels of disability</a:t>
            </a:r>
          </a:p>
          <a:p>
            <a:endParaRPr lang="en-US">
              <a:solidFill>
                <a:schemeClr val="bg2">
                  <a:lumMod val="50000"/>
                </a:schemeClr>
              </a:solidFill>
              <a:latin typeface="Corbel" panose="020B0503020204020204" pitchFamily="34" charset="0"/>
              <a:cs typeface="Times New Roman" panose="02020603050405020304" pitchFamily="18" charset="0"/>
            </a:endParaRPr>
          </a:p>
          <a:p>
            <a:pPr marL="285750" indent="-285750">
              <a:buFont typeface="Arial" panose="020B0604020202020204" pitchFamily="34" charset="0"/>
              <a:buChar char="•"/>
            </a:pPr>
            <a:r>
              <a:rPr lang="en-US">
                <a:solidFill>
                  <a:schemeClr val="bg2">
                    <a:lumMod val="50000"/>
                  </a:schemeClr>
                </a:solidFill>
                <a:latin typeface="Corbel" panose="020B0503020204020204" pitchFamily="34" charset="0"/>
                <a:cs typeface="Times New Roman" panose="02020603050405020304" pitchFamily="18" charset="0"/>
              </a:rPr>
              <a:t>It is critical to predict the disease course at its early stage for the patients to receive the right treatments.</a:t>
            </a:r>
          </a:p>
          <a:p>
            <a:pPr marL="285750" indent="-285750">
              <a:buFont typeface="Arial" panose="020B0604020202020204" pitchFamily="34" charset="0"/>
              <a:buChar char="•"/>
            </a:pPr>
            <a:endParaRPr lang="en-US" dirty="0">
              <a:solidFill>
                <a:schemeClr val="bg2">
                  <a:lumMod val="50000"/>
                </a:schemeClr>
              </a:solidFill>
              <a:latin typeface="Corbel" panose="020B0503020204020204" pitchFamily="34" charset="0"/>
            </a:endParaRPr>
          </a:p>
        </p:txBody>
      </p:sp>
      <p:pic>
        <p:nvPicPr>
          <p:cNvPr id="14" name="Content Placeholder 4" descr="A screenshot of a cell phone screen with text&#10;&#10;Description automatically generated">
            <a:extLst>
              <a:ext uri="{FF2B5EF4-FFF2-40B4-BE49-F238E27FC236}">
                <a16:creationId xmlns:a16="http://schemas.microsoft.com/office/drawing/2014/main" id="{DC500906-B99D-D54D-8870-2310A8A3D6BC}"/>
              </a:ext>
            </a:extLst>
          </p:cNvPr>
          <p:cNvPicPr>
            <a:picLocks noGrp="1" noChangeAspect="1"/>
          </p:cNvPicPr>
          <p:nvPr>
            <p:ph idx="1"/>
          </p:nvPr>
        </p:nvPicPr>
        <p:blipFill>
          <a:blip r:embed="rId2"/>
          <a:stretch>
            <a:fillRect/>
          </a:stretch>
        </p:blipFill>
        <p:spPr>
          <a:xfrm>
            <a:off x="0" y="366525"/>
            <a:ext cx="4650142" cy="6491475"/>
          </a:xfrm>
        </p:spPr>
      </p:pic>
      <p:pic>
        <p:nvPicPr>
          <p:cNvPr id="10" name="Picture 9">
            <a:extLst>
              <a:ext uri="{FF2B5EF4-FFF2-40B4-BE49-F238E27FC236}">
                <a16:creationId xmlns:a16="http://schemas.microsoft.com/office/drawing/2014/main" id="{3420F834-28E6-264E-AE94-D783496A2869}"/>
              </a:ext>
            </a:extLst>
          </p:cNvPr>
          <p:cNvPicPr>
            <a:picLocks noChangeAspect="1"/>
          </p:cNvPicPr>
          <p:nvPr/>
        </p:nvPicPr>
        <p:blipFill>
          <a:blip r:embed="rId3"/>
          <a:stretch>
            <a:fillRect/>
          </a:stretch>
        </p:blipFill>
        <p:spPr>
          <a:xfrm>
            <a:off x="9820880" y="384811"/>
            <a:ext cx="1685310" cy="2030799"/>
          </a:xfrm>
          <a:prstGeom prst="rect">
            <a:avLst/>
          </a:prstGeom>
        </p:spPr>
      </p:pic>
    </p:spTree>
    <p:extLst>
      <p:ext uri="{BB962C8B-B14F-4D97-AF65-F5344CB8AC3E}">
        <p14:creationId xmlns:p14="http://schemas.microsoft.com/office/powerpoint/2010/main" val="2773510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24D7-5F8C-3B46-B162-BCF8AD18B159}"/>
              </a:ext>
            </a:extLst>
          </p:cNvPr>
          <p:cNvSpPr>
            <a:spLocks noGrp="1"/>
          </p:cNvSpPr>
          <p:nvPr>
            <p:ph type="title"/>
          </p:nvPr>
        </p:nvSpPr>
        <p:spPr/>
        <p:txBody>
          <a:bodyPr/>
          <a:lstStyle/>
          <a:p>
            <a:r>
              <a:rPr lang="en-US" dirty="0"/>
              <a:t>Imputation</a:t>
            </a:r>
            <a:br>
              <a:rPr lang="en-US" dirty="0"/>
            </a:br>
            <a:br>
              <a:rPr lang="en-US" dirty="0"/>
            </a:br>
            <a:r>
              <a:rPr lang="en-US" dirty="0"/>
              <a:t>Methods:</a:t>
            </a:r>
            <a:br>
              <a:rPr lang="en-US" dirty="0"/>
            </a:br>
            <a:br>
              <a:rPr lang="en-US" dirty="0"/>
            </a:br>
            <a:r>
              <a:rPr lang="en-US" dirty="0"/>
              <a:t>Non-EDSS</a:t>
            </a:r>
          </a:p>
        </p:txBody>
      </p:sp>
      <p:sp>
        <p:nvSpPr>
          <p:cNvPr id="3" name="Content Placeholder 2">
            <a:extLst>
              <a:ext uri="{FF2B5EF4-FFF2-40B4-BE49-F238E27FC236}">
                <a16:creationId xmlns:a16="http://schemas.microsoft.com/office/drawing/2014/main" id="{D7F2870D-C80B-F143-9549-B7621D669AE0}"/>
              </a:ext>
            </a:extLst>
          </p:cNvPr>
          <p:cNvSpPr>
            <a:spLocks noGrp="1"/>
          </p:cNvSpPr>
          <p:nvPr>
            <p:ph idx="1"/>
          </p:nvPr>
        </p:nvSpPr>
        <p:spPr/>
        <p:txBody>
          <a:bodyPr/>
          <a:lstStyle/>
          <a:p>
            <a:pPr marL="0" indent="0">
              <a:buNone/>
            </a:pPr>
            <a:r>
              <a:rPr lang="en-US" b="1" dirty="0"/>
              <a:t>Non-EDSS Feature Imputation</a:t>
            </a:r>
          </a:p>
          <a:p>
            <a:pPr marL="0" indent="0">
              <a:buNone/>
            </a:pPr>
            <a:endParaRPr lang="en-US" dirty="0"/>
          </a:p>
          <a:p>
            <a:pPr lvl="1"/>
            <a:r>
              <a:rPr lang="en-US" dirty="0"/>
              <a:t>Forward fill for temporal features</a:t>
            </a:r>
          </a:p>
          <a:p>
            <a:pPr lvl="2"/>
            <a:r>
              <a:rPr lang="en-US" dirty="0"/>
              <a:t>Recorded every 6 months</a:t>
            </a:r>
          </a:p>
          <a:p>
            <a:pPr lvl="2"/>
            <a:r>
              <a:rPr lang="en-US" dirty="0"/>
              <a:t>Change across time </a:t>
            </a:r>
          </a:p>
          <a:p>
            <a:pPr marL="960120" lvl="2" indent="0">
              <a:buNone/>
            </a:pPr>
            <a:endParaRPr lang="en-US" dirty="0"/>
          </a:p>
          <a:p>
            <a:pPr lvl="1"/>
            <a:r>
              <a:rPr lang="en-US" dirty="0"/>
              <a:t>Zero fill for fixed demographic features</a:t>
            </a:r>
          </a:p>
          <a:p>
            <a:pPr lvl="2"/>
            <a:r>
              <a:rPr lang="en-US" dirty="0"/>
              <a:t>Recorded only once</a:t>
            </a:r>
          </a:p>
          <a:p>
            <a:pPr marL="960120" lvl="2" indent="0">
              <a:buNone/>
            </a:pPr>
            <a:endParaRPr lang="en-US" dirty="0"/>
          </a:p>
          <a:p>
            <a:pPr lvl="1"/>
            <a:r>
              <a:rPr lang="en-US" dirty="0"/>
              <a:t>Zero fill for values in temporal features forward fill could not reach</a:t>
            </a:r>
          </a:p>
          <a:p>
            <a:pPr lvl="2"/>
            <a:r>
              <a:rPr lang="en-US" dirty="0"/>
              <a:t>If a missing doesn’t have a previous record in time we cannot use </a:t>
            </a:r>
            <a:r>
              <a:rPr lang="en-US" dirty="0" err="1"/>
              <a:t>ffill</a:t>
            </a:r>
            <a:endParaRPr lang="en-US" dirty="0"/>
          </a:p>
          <a:p>
            <a:pPr marL="960120" lvl="2" indent="0">
              <a:buNone/>
            </a:pPr>
            <a:endParaRPr lang="en-US" dirty="0"/>
          </a:p>
          <a:p>
            <a:endParaRPr lang="en-US" dirty="0"/>
          </a:p>
          <a:p>
            <a:endParaRPr lang="en-US" dirty="0"/>
          </a:p>
        </p:txBody>
      </p:sp>
    </p:spTree>
    <p:extLst>
      <p:ext uri="{BB962C8B-B14F-4D97-AF65-F5344CB8AC3E}">
        <p14:creationId xmlns:p14="http://schemas.microsoft.com/office/powerpoint/2010/main" val="1533279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24D7-5F8C-3B46-B162-BCF8AD18B159}"/>
              </a:ext>
            </a:extLst>
          </p:cNvPr>
          <p:cNvSpPr>
            <a:spLocks noGrp="1"/>
          </p:cNvSpPr>
          <p:nvPr>
            <p:ph type="title"/>
          </p:nvPr>
        </p:nvSpPr>
        <p:spPr/>
        <p:txBody>
          <a:bodyPr/>
          <a:lstStyle/>
          <a:p>
            <a:r>
              <a:rPr lang="en-US" dirty="0"/>
              <a:t>Imputation</a:t>
            </a:r>
            <a:br>
              <a:rPr lang="en-US" dirty="0"/>
            </a:br>
            <a:br>
              <a:rPr lang="en-US" dirty="0"/>
            </a:br>
            <a:r>
              <a:rPr lang="en-US" dirty="0"/>
              <a:t>Methods:</a:t>
            </a:r>
            <a:br>
              <a:rPr lang="en-US" dirty="0"/>
            </a:br>
            <a:br>
              <a:rPr lang="en-US" dirty="0"/>
            </a:br>
            <a:r>
              <a:rPr lang="en-US" dirty="0"/>
              <a:t>EDSS</a:t>
            </a:r>
          </a:p>
        </p:txBody>
      </p:sp>
      <p:sp>
        <p:nvSpPr>
          <p:cNvPr id="3" name="Content Placeholder 2">
            <a:extLst>
              <a:ext uri="{FF2B5EF4-FFF2-40B4-BE49-F238E27FC236}">
                <a16:creationId xmlns:a16="http://schemas.microsoft.com/office/drawing/2014/main" id="{D7F2870D-C80B-F143-9549-B7621D669AE0}"/>
              </a:ext>
            </a:extLst>
          </p:cNvPr>
          <p:cNvSpPr>
            <a:spLocks noGrp="1"/>
          </p:cNvSpPr>
          <p:nvPr>
            <p:ph idx="1"/>
          </p:nvPr>
        </p:nvSpPr>
        <p:spPr/>
        <p:txBody>
          <a:bodyPr/>
          <a:lstStyle/>
          <a:p>
            <a:pPr marL="0" indent="0">
              <a:buNone/>
            </a:pPr>
            <a:r>
              <a:rPr lang="en-US" b="1" dirty="0"/>
              <a:t>EDSS Imputation</a:t>
            </a:r>
          </a:p>
          <a:p>
            <a:pPr marL="0" indent="0">
              <a:buNone/>
            </a:pPr>
            <a:endParaRPr lang="en-US" dirty="0"/>
          </a:p>
          <a:p>
            <a:pPr lvl="1"/>
            <a:r>
              <a:rPr lang="en-US" sz="2000" dirty="0"/>
              <a:t>Dynamic fill</a:t>
            </a:r>
          </a:p>
          <a:p>
            <a:pPr lvl="2"/>
            <a:r>
              <a:rPr lang="en-US" sz="2000" dirty="0"/>
              <a:t>GRU-DF</a:t>
            </a:r>
          </a:p>
          <a:p>
            <a:pPr marL="960120" lvl="2" indent="0">
              <a:buNone/>
            </a:pPr>
            <a:endParaRPr lang="en-US" sz="2000" dirty="0"/>
          </a:p>
          <a:p>
            <a:pPr lvl="1"/>
            <a:r>
              <a:rPr lang="en-US" sz="2000" dirty="0"/>
              <a:t>Forward fill </a:t>
            </a:r>
          </a:p>
          <a:p>
            <a:pPr lvl="1"/>
            <a:endParaRPr lang="en-US" sz="2000" dirty="0"/>
          </a:p>
          <a:p>
            <a:pPr lvl="2"/>
            <a:r>
              <a:rPr lang="en-US" sz="2000" dirty="0"/>
              <a:t>GRU-FF</a:t>
            </a:r>
          </a:p>
          <a:p>
            <a:pPr lvl="2"/>
            <a:r>
              <a:rPr lang="en-US" sz="2000" dirty="0"/>
              <a:t>Ridge Regression-FF</a:t>
            </a:r>
          </a:p>
          <a:p>
            <a:pPr lvl="2"/>
            <a:endParaRPr lang="en-US" dirty="0"/>
          </a:p>
          <a:p>
            <a:pPr marL="1417320" lvl="3" indent="0">
              <a:buNone/>
            </a:pPr>
            <a:endParaRPr lang="en-US" dirty="0"/>
          </a:p>
          <a:p>
            <a:endParaRPr lang="en-US" dirty="0"/>
          </a:p>
        </p:txBody>
      </p:sp>
    </p:spTree>
    <p:extLst>
      <p:ext uri="{BB962C8B-B14F-4D97-AF65-F5344CB8AC3E}">
        <p14:creationId xmlns:p14="http://schemas.microsoft.com/office/powerpoint/2010/main" val="1555539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90207-455C-7647-B7F4-170E38C3F9EE}"/>
              </a:ext>
            </a:extLst>
          </p:cNvPr>
          <p:cNvSpPr>
            <a:spLocks noGrp="1"/>
          </p:cNvSpPr>
          <p:nvPr>
            <p:ph type="title"/>
          </p:nvPr>
        </p:nvSpPr>
        <p:spPr/>
        <p:txBody>
          <a:bodyPr/>
          <a:lstStyle/>
          <a:p>
            <a:r>
              <a:rPr lang="en-US" dirty="0"/>
              <a:t>Dynamic Fill</a:t>
            </a:r>
          </a:p>
        </p:txBody>
      </p:sp>
      <p:pic>
        <p:nvPicPr>
          <p:cNvPr id="4" name="Picture 3">
            <a:extLst>
              <a:ext uri="{FF2B5EF4-FFF2-40B4-BE49-F238E27FC236}">
                <a16:creationId xmlns:a16="http://schemas.microsoft.com/office/drawing/2014/main" id="{AA91802A-B9A8-F64B-925A-298CA5F00BA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052590" y="759103"/>
            <a:ext cx="4104930" cy="3879158"/>
          </a:xfrm>
          <a:prstGeom prst="rect">
            <a:avLst/>
          </a:prstGeom>
        </p:spPr>
      </p:pic>
      <p:sp>
        <p:nvSpPr>
          <p:cNvPr id="5" name="Rectangle 4">
            <a:extLst>
              <a:ext uri="{FF2B5EF4-FFF2-40B4-BE49-F238E27FC236}">
                <a16:creationId xmlns:a16="http://schemas.microsoft.com/office/drawing/2014/main" id="{210616CC-0C7F-2A48-93D4-44BB1DC0F40B}"/>
              </a:ext>
            </a:extLst>
          </p:cNvPr>
          <p:cNvSpPr/>
          <p:nvPr/>
        </p:nvSpPr>
        <p:spPr>
          <a:xfrm>
            <a:off x="4052590" y="4817079"/>
            <a:ext cx="7492314" cy="1815882"/>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Figure 13: </a:t>
            </a:r>
            <a:r>
              <a:rPr lang="en-US" sz="1600" b="1" dirty="0">
                <a:latin typeface="Times New Roman" panose="02020603050405020304" pitchFamily="18" charset="0"/>
                <a:cs typeface="Times New Roman" panose="02020603050405020304" pitchFamily="18" charset="0"/>
              </a:rPr>
              <a:t>Dynamic Fill Imputation</a:t>
            </a:r>
            <a:r>
              <a:rPr lang="en-US" sz="1600" dirty="0">
                <a:latin typeface="Times New Roman" panose="02020603050405020304" pitchFamily="18" charset="0"/>
                <a:cs typeface="Times New Roman" panose="02020603050405020304" pitchFamily="18" charset="0"/>
              </a:rPr>
              <a:t>. At each step, training instances are used to learn a model which is used to predict and impute for the missing values. The predictive imputation algorithm moves one time step at a time, running the training operation for a single epoch at each time step, until it reaches the last desired time step where it runs up to 500 epochs coupled with the early stopping and learning rate learner method. All imputed instances get updated at each new iteration of the algorithm, since a new learning model is generated at each time step. </a:t>
            </a:r>
          </a:p>
        </p:txBody>
      </p:sp>
    </p:spTree>
    <p:extLst>
      <p:ext uri="{BB962C8B-B14F-4D97-AF65-F5344CB8AC3E}">
        <p14:creationId xmlns:p14="http://schemas.microsoft.com/office/powerpoint/2010/main" val="1963900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35CF-CE6F-DE41-AD27-9556A067B359}"/>
              </a:ext>
            </a:extLst>
          </p:cNvPr>
          <p:cNvSpPr>
            <a:spLocks noGrp="1"/>
          </p:cNvSpPr>
          <p:nvPr>
            <p:ph type="title"/>
          </p:nvPr>
        </p:nvSpPr>
        <p:spPr/>
        <p:txBody>
          <a:bodyPr/>
          <a:lstStyle/>
          <a:p>
            <a:r>
              <a:rPr lang="en-US" dirty="0"/>
              <a:t>Dynamic Imputation</a:t>
            </a:r>
          </a:p>
        </p:txBody>
      </p:sp>
      <p:pic>
        <p:nvPicPr>
          <p:cNvPr id="4" name="Picture 3" descr="A picture containing screenshot, map&#10;&#10;Description automatically generated">
            <a:extLst>
              <a:ext uri="{FF2B5EF4-FFF2-40B4-BE49-F238E27FC236}">
                <a16:creationId xmlns:a16="http://schemas.microsoft.com/office/drawing/2014/main" id="{29A596B8-C902-BD4D-B204-C6EF24A1B57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869268" y="730843"/>
            <a:ext cx="7413508" cy="4265227"/>
          </a:xfrm>
          <a:prstGeom prst="rect">
            <a:avLst/>
          </a:prstGeom>
        </p:spPr>
      </p:pic>
      <p:sp>
        <p:nvSpPr>
          <p:cNvPr id="5" name="Rectangle 4">
            <a:extLst>
              <a:ext uri="{FF2B5EF4-FFF2-40B4-BE49-F238E27FC236}">
                <a16:creationId xmlns:a16="http://schemas.microsoft.com/office/drawing/2014/main" id="{1D78EB81-7DE2-6649-8D91-47483E660D0E}"/>
              </a:ext>
            </a:extLst>
          </p:cNvPr>
          <p:cNvSpPr/>
          <p:nvPr/>
        </p:nvSpPr>
        <p:spPr>
          <a:xfrm>
            <a:off x="3829865" y="5432632"/>
            <a:ext cx="7492314" cy="584775"/>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Figure 14: </a:t>
            </a:r>
            <a:r>
              <a:rPr lang="en-US" sz="1600" b="1" dirty="0">
                <a:latin typeface="Times New Roman" panose="02020603050405020304" pitchFamily="18" charset="0"/>
                <a:cs typeface="Times New Roman" panose="02020603050405020304" pitchFamily="18" charset="0"/>
              </a:rPr>
              <a:t>Dynamic Fill Diagram.</a:t>
            </a:r>
            <a:r>
              <a:rPr lang="en-US" sz="1600" dirty="0">
                <a:latin typeface="Times New Roman" panose="02020603050405020304" pitchFamily="18" charset="0"/>
                <a:cs typeface="Times New Roman" panose="02020603050405020304" pitchFamily="18" charset="0"/>
              </a:rPr>
              <a:t> Here we see the pipeline for imputing missing values with the dynamic fill approach. Nan refers to missing values. </a:t>
            </a:r>
          </a:p>
        </p:txBody>
      </p:sp>
    </p:spTree>
    <p:extLst>
      <p:ext uri="{BB962C8B-B14F-4D97-AF65-F5344CB8AC3E}">
        <p14:creationId xmlns:p14="http://schemas.microsoft.com/office/powerpoint/2010/main" val="70185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24D7-5F8C-3B46-B162-BCF8AD18B159}"/>
              </a:ext>
            </a:extLst>
          </p:cNvPr>
          <p:cNvSpPr>
            <a:spLocks noGrp="1"/>
          </p:cNvSpPr>
          <p:nvPr>
            <p:ph type="title"/>
          </p:nvPr>
        </p:nvSpPr>
        <p:spPr/>
        <p:txBody>
          <a:bodyPr/>
          <a:lstStyle/>
          <a:p>
            <a:r>
              <a:rPr lang="en-US" dirty="0"/>
              <a:t>Imputation</a:t>
            </a:r>
            <a:br>
              <a:rPr lang="en-US" dirty="0"/>
            </a:br>
            <a:br>
              <a:rPr lang="en-US" dirty="0"/>
            </a:br>
            <a:r>
              <a:rPr lang="en-US" dirty="0"/>
              <a:t>Methods:</a:t>
            </a:r>
            <a:br>
              <a:rPr lang="en-US" dirty="0"/>
            </a:br>
            <a:br>
              <a:rPr lang="en-US" dirty="0"/>
            </a:br>
            <a:r>
              <a:rPr lang="en-US" dirty="0"/>
              <a:t>Discarded</a:t>
            </a:r>
          </a:p>
        </p:txBody>
      </p:sp>
      <p:sp>
        <p:nvSpPr>
          <p:cNvPr id="3" name="Content Placeholder 2">
            <a:extLst>
              <a:ext uri="{FF2B5EF4-FFF2-40B4-BE49-F238E27FC236}">
                <a16:creationId xmlns:a16="http://schemas.microsoft.com/office/drawing/2014/main" id="{D7F2870D-C80B-F143-9549-B7621D669AE0}"/>
              </a:ext>
            </a:extLst>
          </p:cNvPr>
          <p:cNvSpPr>
            <a:spLocks noGrp="1"/>
          </p:cNvSpPr>
          <p:nvPr>
            <p:ph idx="1"/>
          </p:nvPr>
        </p:nvSpPr>
        <p:spPr/>
        <p:txBody>
          <a:bodyPr/>
          <a:lstStyle/>
          <a:p>
            <a:pPr marL="0" indent="0">
              <a:buNone/>
            </a:pPr>
            <a:r>
              <a:rPr lang="en-US" b="1" dirty="0"/>
              <a:t>Discarded Imputation Methods</a:t>
            </a:r>
          </a:p>
          <a:p>
            <a:pPr marL="0" indent="0">
              <a:buNone/>
            </a:pPr>
            <a:endParaRPr lang="en-US" dirty="0"/>
          </a:p>
          <a:p>
            <a:pPr lvl="1"/>
            <a:r>
              <a:rPr lang="en-US" dirty="0"/>
              <a:t>Mean Fill</a:t>
            </a:r>
          </a:p>
          <a:p>
            <a:pPr marL="502920" lvl="1" indent="0">
              <a:buNone/>
            </a:pPr>
            <a:endParaRPr lang="en-US" dirty="0"/>
          </a:p>
          <a:p>
            <a:pPr lvl="2"/>
            <a:r>
              <a:rPr lang="en-US" dirty="0"/>
              <a:t>Not suitable for a multivariate time series</a:t>
            </a:r>
          </a:p>
          <a:p>
            <a:pPr marL="960120" lvl="2" indent="0">
              <a:buNone/>
            </a:pPr>
            <a:endParaRPr lang="en-US" dirty="0"/>
          </a:p>
          <a:p>
            <a:pPr lvl="1"/>
            <a:r>
              <a:rPr lang="en-US" dirty="0"/>
              <a:t>Zero Fill for all non-EDSS features</a:t>
            </a:r>
          </a:p>
          <a:p>
            <a:pPr lvl="1"/>
            <a:endParaRPr lang="en-US" dirty="0"/>
          </a:p>
          <a:p>
            <a:pPr lvl="2"/>
            <a:r>
              <a:rPr lang="en-US" dirty="0"/>
              <a:t>Forward fill for temporal features outperforms this approach </a:t>
            </a:r>
          </a:p>
          <a:p>
            <a:pPr lvl="1"/>
            <a:endParaRPr lang="en-US" dirty="0"/>
          </a:p>
          <a:p>
            <a:pPr lvl="2"/>
            <a:endParaRPr lang="en-US" dirty="0"/>
          </a:p>
          <a:p>
            <a:pPr marL="960120" lvl="2" indent="0">
              <a:buNone/>
            </a:pPr>
            <a:endParaRPr lang="en-US" dirty="0"/>
          </a:p>
          <a:p>
            <a:endParaRPr lang="en-US" dirty="0"/>
          </a:p>
          <a:p>
            <a:endParaRPr lang="en-US" dirty="0"/>
          </a:p>
        </p:txBody>
      </p:sp>
    </p:spTree>
    <p:extLst>
      <p:ext uri="{BB962C8B-B14F-4D97-AF65-F5344CB8AC3E}">
        <p14:creationId xmlns:p14="http://schemas.microsoft.com/office/powerpoint/2010/main" val="5211150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678A2-3D77-7F48-8020-0C8C2ECE89CD}"/>
              </a:ext>
            </a:extLst>
          </p:cNvPr>
          <p:cNvSpPr>
            <a:spLocks noGrp="1"/>
          </p:cNvSpPr>
          <p:nvPr>
            <p:ph type="title"/>
          </p:nvPr>
        </p:nvSpPr>
        <p:spPr/>
        <p:txBody>
          <a:bodyPr/>
          <a:lstStyle/>
          <a:p>
            <a:r>
              <a:rPr lang="en-US" dirty="0"/>
              <a:t>Test Results:</a:t>
            </a:r>
            <a:br>
              <a:rPr lang="en-US" dirty="0"/>
            </a:br>
            <a:br>
              <a:rPr lang="en-US" dirty="0"/>
            </a:br>
            <a:r>
              <a:rPr lang="en-US" dirty="0"/>
              <a:t>5-Fold CV</a:t>
            </a:r>
            <a:br>
              <a:rPr lang="en-US" dirty="0"/>
            </a:br>
            <a:br>
              <a:rPr lang="en-US" dirty="0"/>
            </a:br>
            <a:r>
              <a:rPr lang="en-US" dirty="0"/>
              <a:t>&amp; </a:t>
            </a:r>
            <a:br>
              <a:rPr lang="en-US" dirty="0"/>
            </a:br>
            <a:br>
              <a:rPr lang="en-US" dirty="0"/>
            </a:br>
            <a:r>
              <a:rPr lang="en-US" dirty="0"/>
              <a:t>Masked Test Results</a:t>
            </a:r>
          </a:p>
        </p:txBody>
      </p:sp>
      <p:pic>
        <p:nvPicPr>
          <p:cNvPr id="4" name="Content Placeholder 3" descr="A screenshot of a cell phone&#10;&#10;Description automatically generated">
            <a:extLst>
              <a:ext uri="{FF2B5EF4-FFF2-40B4-BE49-F238E27FC236}">
                <a16:creationId xmlns:a16="http://schemas.microsoft.com/office/drawing/2014/main" id="{56203A8D-2E1E-0D4E-B2EF-D86B08EC05BB}"/>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6267451" y="1490593"/>
            <a:ext cx="5448300" cy="2806700"/>
          </a:xfrm>
          <a:prstGeom prst="rect">
            <a:avLst/>
          </a:prstGeom>
        </p:spPr>
      </p:pic>
      <p:pic>
        <p:nvPicPr>
          <p:cNvPr id="7" name="Picture 6">
            <a:extLst>
              <a:ext uri="{FF2B5EF4-FFF2-40B4-BE49-F238E27FC236}">
                <a16:creationId xmlns:a16="http://schemas.microsoft.com/office/drawing/2014/main" id="{E12D0C83-5A13-B441-BD34-03A94B02D6F4}"/>
              </a:ext>
            </a:extLst>
          </p:cNvPr>
          <p:cNvPicPr>
            <a:picLocks noChangeAspect="1"/>
          </p:cNvPicPr>
          <p:nvPr/>
        </p:nvPicPr>
        <p:blipFill>
          <a:blip r:embed="rId3"/>
          <a:stretch>
            <a:fillRect/>
          </a:stretch>
        </p:blipFill>
        <p:spPr>
          <a:xfrm>
            <a:off x="3468956" y="861727"/>
            <a:ext cx="2317905" cy="2317905"/>
          </a:xfrm>
          <a:prstGeom prst="rect">
            <a:avLst/>
          </a:prstGeom>
        </p:spPr>
      </p:pic>
      <p:sp>
        <p:nvSpPr>
          <p:cNvPr id="8" name="Rectangle 7">
            <a:extLst>
              <a:ext uri="{FF2B5EF4-FFF2-40B4-BE49-F238E27FC236}">
                <a16:creationId xmlns:a16="http://schemas.microsoft.com/office/drawing/2014/main" id="{2D874571-70DF-674B-BF65-F676E8D66DD6}"/>
              </a:ext>
            </a:extLst>
          </p:cNvPr>
          <p:cNvSpPr/>
          <p:nvPr/>
        </p:nvSpPr>
        <p:spPr>
          <a:xfrm>
            <a:off x="6394271" y="4297293"/>
            <a:ext cx="5321477" cy="1815882"/>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Figure 15: </a:t>
            </a:r>
            <a:r>
              <a:rPr lang="en-US" sz="1600" b="1" dirty="0">
                <a:latin typeface="Times New Roman" panose="02020603050405020304" pitchFamily="18" charset="0"/>
                <a:cs typeface="Times New Roman" panose="02020603050405020304" pitchFamily="18" charset="0"/>
              </a:rPr>
              <a:t>Cross Validation. </a:t>
            </a:r>
            <a:r>
              <a:rPr lang="en-US" sz="1600" dirty="0">
                <a:latin typeface="Times New Roman" panose="02020603050405020304" pitchFamily="18" charset="0"/>
                <a:cs typeface="Times New Roman" panose="02020603050405020304" pitchFamily="18" charset="0"/>
              </a:rPr>
              <a:t>Percentages are not relative and are based on the entire data set. The training set is used for learning, i.e. to fit the parameters of the model. The validation set, a subset of the training set, is used to tune model parameters, i.e. to determine the best model weights. The test set is only used to evaluate the model’s performance on unseen data after the training operation is done. </a:t>
            </a:r>
          </a:p>
        </p:txBody>
      </p:sp>
    </p:spTree>
    <p:extLst>
      <p:ext uri="{BB962C8B-B14F-4D97-AF65-F5344CB8AC3E}">
        <p14:creationId xmlns:p14="http://schemas.microsoft.com/office/powerpoint/2010/main" val="38969375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2A5E-F9D1-EE44-AF31-F8F3ADA7A21F}"/>
              </a:ext>
            </a:extLst>
          </p:cNvPr>
          <p:cNvSpPr>
            <a:spLocks noGrp="1"/>
          </p:cNvSpPr>
          <p:nvPr>
            <p:ph type="title"/>
          </p:nvPr>
        </p:nvSpPr>
        <p:spPr/>
        <p:txBody>
          <a:bodyPr/>
          <a:lstStyle/>
          <a:p>
            <a:r>
              <a:rPr lang="en-US" dirty="0"/>
              <a:t>Experimental. Models</a:t>
            </a:r>
          </a:p>
        </p:txBody>
      </p:sp>
      <p:sp>
        <p:nvSpPr>
          <p:cNvPr id="3" name="Content Placeholder 2">
            <a:extLst>
              <a:ext uri="{FF2B5EF4-FFF2-40B4-BE49-F238E27FC236}">
                <a16:creationId xmlns:a16="http://schemas.microsoft.com/office/drawing/2014/main" id="{12EE4878-D9E7-F84B-8683-FBFBD1513328}"/>
              </a:ext>
            </a:extLst>
          </p:cNvPr>
          <p:cNvSpPr>
            <a:spLocks noGrp="1"/>
          </p:cNvSpPr>
          <p:nvPr>
            <p:ph idx="1"/>
          </p:nvPr>
        </p:nvSpPr>
        <p:spPr/>
        <p:txBody>
          <a:bodyPr>
            <a:normAutofit lnSpcReduction="10000"/>
          </a:bodyPr>
          <a:lstStyle/>
          <a:p>
            <a:pPr marL="0" indent="0">
              <a:buNone/>
            </a:pPr>
            <a:r>
              <a:rPr lang="en-US" sz="2600" dirty="0"/>
              <a:t>Ridge-FF</a:t>
            </a:r>
          </a:p>
          <a:p>
            <a:pPr lvl="1"/>
            <a:endParaRPr lang="en-US" sz="2600" dirty="0"/>
          </a:p>
          <a:p>
            <a:pPr lvl="1"/>
            <a:r>
              <a:rPr lang="en-US" sz="2600" dirty="0"/>
              <a:t>Non-temporal baseline</a:t>
            </a:r>
          </a:p>
          <a:p>
            <a:pPr lvl="1"/>
            <a:endParaRPr lang="en-US" sz="2600" dirty="0"/>
          </a:p>
          <a:p>
            <a:r>
              <a:rPr lang="en-US" sz="2600" dirty="0"/>
              <a:t>GRU-FF</a:t>
            </a:r>
          </a:p>
          <a:p>
            <a:endParaRPr lang="en-US" sz="2600" dirty="0"/>
          </a:p>
          <a:p>
            <a:pPr lvl="1"/>
            <a:r>
              <a:rPr lang="en-US" sz="2600" dirty="0"/>
              <a:t>Imputation method baseline</a:t>
            </a:r>
          </a:p>
          <a:p>
            <a:pPr lvl="1"/>
            <a:endParaRPr lang="en-US" sz="2600" dirty="0"/>
          </a:p>
          <a:p>
            <a:r>
              <a:rPr lang="en-US" sz="2600" dirty="0"/>
              <a:t>GRU-DF</a:t>
            </a:r>
          </a:p>
          <a:p>
            <a:pPr marL="0" indent="0">
              <a:buNone/>
            </a:pPr>
            <a:endParaRPr lang="en-US" sz="2600" dirty="0"/>
          </a:p>
          <a:p>
            <a:pPr lvl="1"/>
            <a:r>
              <a:rPr lang="en-US" sz="2400" dirty="0"/>
              <a:t>Temporal Model</a:t>
            </a:r>
          </a:p>
          <a:p>
            <a:pPr lvl="1"/>
            <a:r>
              <a:rPr lang="en-US" sz="2400" dirty="0"/>
              <a:t>Intelligent Imputation</a:t>
            </a:r>
          </a:p>
        </p:txBody>
      </p:sp>
    </p:spTree>
    <p:extLst>
      <p:ext uri="{BB962C8B-B14F-4D97-AF65-F5344CB8AC3E}">
        <p14:creationId xmlns:p14="http://schemas.microsoft.com/office/powerpoint/2010/main" val="29071667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2A5E-F9D1-EE44-AF31-F8F3ADA7A21F}"/>
              </a:ext>
            </a:extLst>
          </p:cNvPr>
          <p:cNvSpPr>
            <a:spLocks noGrp="1"/>
          </p:cNvSpPr>
          <p:nvPr>
            <p:ph type="title"/>
          </p:nvPr>
        </p:nvSpPr>
        <p:spPr/>
        <p:txBody>
          <a:bodyPr/>
          <a:lstStyle/>
          <a:p>
            <a:r>
              <a:rPr lang="en-US" dirty="0"/>
              <a:t>Experimental. Models</a:t>
            </a:r>
          </a:p>
        </p:txBody>
      </p:sp>
      <p:sp>
        <p:nvSpPr>
          <p:cNvPr id="3" name="Content Placeholder 2">
            <a:extLst>
              <a:ext uri="{FF2B5EF4-FFF2-40B4-BE49-F238E27FC236}">
                <a16:creationId xmlns:a16="http://schemas.microsoft.com/office/drawing/2014/main" id="{12EE4878-D9E7-F84B-8683-FBFBD1513328}"/>
              </a:ext>
            </a:extLst>
          </p:cNvPr>
          <p:cNvSpPr>
            <a:spLocks noGrp="1"/>
          </p:cNvSpPr>
          <p:nvPr>
            <p:ph idx="1"/>
          </p:nvPr>
        </p:nvSpPr>
        <p:spPr/>
        <p:txBody>
          <a:bodyPr>
            <a:normAutofit lnSpcReduction="10000"/>
          </a:bodyPr>
          <a:lstStyle/>
          <a:p>
            <a:pPr marL="0" indent="0">
              <a:buNone/>
            </a:pPr>
            <a:r>
              <a:rPr lang="en-US" sz="2600" b="1" dirty="0">
                <a:solidFill>
                  <a:schemeClr val="accent6">
                    <a:lumMod val="75000"/>
                  </a:schemeClr>
                </a:solidFill>
              </a:rPr>
              <a:t>Ridge-FF</a:t>
            </a:r>
          </a:p>
          <a:p>
            <a:pPr lvl="1"/>
            <a:endParaRPr lang="en-US" sz="2600" dirty="0">
              <a:solidFill>
                <a:schemeClr val="tx1"/>
              </a:solidFill>
            </a:endParaRPr>
          </a:p>
          <a:p>
            <a:pPr lvl="1"/>
            <a:r>
              <a:rPr lang="en-US" sz="2600" dirty="0">
                <a:solidFill>
                  <a:schemeClr val="tx1"/>
                </a:solidFill>
              </a:rPr>
              <a:t>Non-temporal baseline</a:t>
            </a:r>
          </a:p>
          <a:p>
            <a:pPr lvl="1"/>
            <a:endParaRPr lang="en-US" sz="2600" dirty="0"/>
          </a:p>
          <a:p>
            <a:r>
              <a:rPr lang="en-US" sz="2600" dirty="0"/>
              <a:t>GRU-FF</a:t>
            </a:r>
          </a:p>
          <a:p>
            <a:endParaRPr lang="en-US" sz="2600" dirty="0"/>
          </a:p>
          <a:p>
            <a:pPr lvl="1"/>
            <a:r>
              <a:rPr lang="en-US" sz="2600" dirty="0"/>
              <a:t>Imputation method baseline</a:t>
            </a:r>
          </a:p>
          <a:p>
            <a:pPr lvl="1"/>
            <a:endParaRPr lang="en-US" sz="2600" dirty="0"/>
          </a:p>
          <a:p>
            <a:r>
              <a:rPr lang="en-US" sz="2600" dirty="0"/>
              <a:t>GRU-DF</a:t>
            </a:r>
          </a:p>
          <a:p>
            <a:endParaRPr lang="en-US" sz="2600" dirty="0"/>
          </a:p>
          <a:p>
            <a:pPr lvl="1"/>
            <a:r>
              <a:rPr lang="en-US" sz="2400" dirty="0"/>
              <a:t>Temporal Model</a:t>
            </a:r>
          </a:p>
          <a:p>
            <a:pPr lvl="1"/>
            <a:r>
              <a:rPr lang="en-US" sz="2400" dirty="0"/>
              <a:t>Intelligent Imputation</a:t>
            </a:r>
          </a:p>
        </p:txBody>
      </p:sp>
    </p:spTree>
    <p:extLst>
      <p:ext uri="{BB962C8B-B14F-4D97-AF65-F5344CB8AC3E}">
        <p14:creationId xmlns:p14="http://schemas.microsoft.com/office/powerpoint/2010/main" val="1289856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2A5E-F9D1-EE44-AF31-F8F3ADA7A21F}"/>
              </a:ext>
            </a:extLst>
          </p:cNvPr>
          <p:cNvSpPr>
            <a:spLocks noGrp="1"/>
          </p:cNvSpPr>
          <p:nvPr>
            <p:ph type="title"/>
          </p:nvPr>
        </p:nvSpPr>
        <p:spPr/>
        <p:txBody>
          <a:bodyPr/>
          <a:lstStyle/>
          <a:p>
            <a:r>
              <a:rPr lang="en-US" dirty="0"/>
              <a:t>Experimental. Models</a:t>
            </a:r>
          </a:p>
        </p:txBody>
      </p:sp>
      <p:sp>
        <p:nvSpPr>
          <p:cNvPr id="3" name="Content Placeholder 2">
            <a:extLst>
              <a:ext uri="{FF2B5EF4-FFF2-40B4-BE49-F238E27FC236}">
                <a16:creationId xmlns:a16="http://schemas.microsoft.com/office/drawing/2014/main" id="{12EE4878-D9E7-F84B-8683-FBFBD1513328}"/>
              </a:ext>
            </a:extLst>
          </p:cNvPr>
          <p:cNvSpPr>
            <a:spLocks noGrp="1"/>
          </p:cNvSpPr>
          <p:nvPr>
            <p:ph idx="1"/>
          </p:nvPr>
        </p:nvSpPr>
        <p:spPr/>
        <p:txBody>
          <a:bodyPr>
            <a:normAutofit lnSpcReduction="10000"/>
          </a:bodyPr>
          <a:lstStyle/>
          <a:p>
            <a:pPr marL="0" indent="0">
              <a:buNone/>
            </a:pPr>
            <a:r>
              <a:rPr lang="en-US" sz="2600" dirty="0"/>
              <a:t>Ridge-FF</a:t>
            </a:r>
          </a:p>
          <a:p>
            <a:pPr lvl="1"/>
            <a:endParaRPr lang="en-US" sz="2600" dirty="0"/>
          </a:p>
          <a:p>
            <a:pPr lvl="1"/>
            <a:r>
              <a:rPr lang="en-US" sz="2600" dirty="0"/>
              <a:t>Non-temporal baseline</a:t>
            </a:r>
          </a:p>
          <a:p>
            <a:pPr lvl="1"/>
            <a:endParaRPr lang="en-US" sz="2600" dirty="0"/>
          </a:p>
          <a:p>
            <a:r>
              <a:rPr lang="en-US" sz="2600" b="1" dirty="0">
                <a:solidFill>
                  <a:schemeClr val="accent6">
                    <a:lumMod val="75000"/>
                  </a:schemeClr>
                </a:solidFill>
              </a:rPr>
              <a:t>GRU-FF</a:t>
            </a:r>
          </a:p>
          <a:p>
            <a:endParaRPr lang="en-US" sz="2600" dirty="0">
              <a:solidFill>
                <a:schemeClr val="accent6">
                  <a:lumMod val="75000"/>
                </a:schemeClr>
              </a:solidFill>
            </a:endParaRPr>
          </a:p>
          <a:p>
            <a:pPr lvl="1"/>
            <a:r>
              <a:rPr lang="en-US" sz="2600" dirty="0">
                <a:solidFill>
                  <a:schemeClr val="tx1"/>
                </a:solidFill>
              </a:rPr>
              <a:t>Imputation method baseline</a:t>
            </a:r>
          </a:p>
          <a:p>
            <a:pPr lvl="1"/>
            <a:endParaRPr lang="en-US" sz="2600" dirty="0"/>
          </a:p>
          <a:p>
            <a:r>
              <a:rPr lang="en-US" sz="2600" dirty="0"/>
              <a:t>GRU-DF</a:t>
            </a:r>
          </a:p>
          <a:p>
            <a:endParaRPr lang="en-US" sz="2600" dirty="0"/>
          </a:p>
          <a:p>
            <a:pPr lvl="1"/>
            <a:r>
              <a:rPr lang="en-US" sz="2400" dirty="0"/>
              <a:t>Temporal Model</a:t>
            </a:r>
          </a:p>
          <a:p>
            <a:pPr lvl="1"/>
            <a:r>
              <a:rPr lang="en-US" sz="2400" dirty="0"/>
              <a:t>Intelligent Imputation</a:t>
            </a:r>
          </a:p>
        </p:txBody>
      </p:sp>
    </p:spTree>
    <p:extLst>
      <p:ext uri="{BB962C8B-B14F-4D97-AF65-F5344CB8AC3E}">
        <p14:creationId xmlns:p14="http://schemas.microsoft.com/office/powerpoint/2010/main" val="3690779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F2A5E-F9D1-EE44-AF31-F8F3ADA7A21F}"/>
              </a:ext>
            </a:extLst>
          </p:cNvPr>
          <p:cNvSpPr>
            <a:spLocks noGrp="1"/>
          </p:cNvSpPr>
          <p:nvPr>
            <p:ph type="title"/>
          </p:nvPr>
        </p:nvSpPr>
        <p:spPr/>
        <p:txBody>
          <a:bodyPr/>
          <a:lstStyle/>
          <a:p>
            <a:r>
              <a:rPr lang="en-US" dirty="0"/>
              <a:t>Experimental. Models</a:t>
            </a:r>
          </a:p>
        </p:txBody>
      </p:sp>
      <p:sp>
        <p:nvSpPr>
          <p:cNvPr id="3" name="Content Placeholder 2">
            <a:extLst>
              <a:ext uri="{FF2B5EF4-FFF2-40B4-BE49-F238E27FC236}">
                <a16:creationId xmlns:a16="http://schemas.microsoft.com/office/drawing/2014/main" id="{12EE4878-D9E7-F84B-8683-FBFBD1513328}"/>
              </a:ext>
            </a:extLst>
          </p:cNvPr>
          <p:cNvSpPr>
            <a:spLocks noGrp="1"/>
          </p:cNvSpPr>
          <p:nvPr>
            <p:ph idx="1"/>
          </p:nvPr>
        </p:nvSpPr>
        <p:spPr/>
        <p:txBody>
          <a:bodyPr>
            <a:normAutofit lnSpcReduction="10000"/>
          </a:bodyPr>
          <a:lstStyle/>
          <a:p>
            <a:pPr marL="0" indent="0">
              <a:buNone/>
            </a:pPr>
            <a:r>
              <a:rPr lang="en-US" sz="2600" dirty="0"/>
              <a:t>Ridge-FF</a:t>
            </a:r>
          </a:p>
          <a:p>
            <a:pPr lvl="1"/>
            <a:endParaRPr lang="en-US" sz="2600" dirty="0"/>
          </a:p>
          <a:p>
            <a:pPr lvl="1"/>
            <a:r>
              <a:rPr lang="en-US" sz="2600" dirty="0"/>
              <a:t>Non-temporal baseline</a:t>
            </a:r>
          </a:p>
          <a:p>
            <a:pPr lvl="1"/>
            <a:endParaRPr lang="en-US" sz="2600" dirty="0"/>
          </a:p>
          <a:p>
            <a:r>
              <a:rPr lang="en-US" sz="2600" dirty="0"/>
              <a:t>GRU-FF</a:t>
            </a:r>
          </a:p>
          <a:p>
            <a:endParaRPr lang="en-US" sz="2600" dirty="0"/>
          </a:p>
          <a:p>
            <a:pPr lvl="1"/>
            <a:r>
              <a:rPr lang="en-US" sz="2600" dirty="0"/>
              <a:t>Imputation method baseline</a:t>
            </a:r>
          </a:p>
          <a:p>
            <a:pPr lvl="1"/>
            <a:endParaRPr lang="en-US" sz="2600" dirty="0"/>
          </a:p>
          <a:p>
            <a:r>
              <a:rPr lang="en-US" sz="2600" b="1" dirty="0">
                <a:solidFill>
                  <a:schemeClr val="accent6">
                    <a:lumMod val="75000"/>
                  </a:schemeClr>
                </a:solidFill>
              </a:rPr>
              <a:t>GRU-DF</a:t>
            </a:r>
          </a:p>
          <a:p>
            <a:pPr marL="0" indent="0">
              <a:buNone/>
            </a:pPr>
            <a:endParaRPr lang="en-US" sz="2600" dirty="0"/>
          </a:p>
          <a:p>
            <a:pPr lvl="1"/>
            <a:r>
              <a:rPr lang="en-US" sz="2400" dirty="0">
                <a:solidFill>
                  <a:schemeClr val="tx1"/>
                </a:solidFill>
              </a:rPr>
              <a:t>Temporal Model</a:t>
            </a:r>
          </a:p>
          <a:p>
            <a:pPr lvl="1"/>
            <a:r>
              <a:rPr lang="en-US" sz="2400" dirty="0">
                <a:solidFill>
                  <a:schemeClr val="tx1"/>
                </a:solidFill>
              </a:rPr>
              <a:t>Intelligent Imputation</a:t>
            </a:r>
          </a:p>
        </p:txBody>
      </p:sp>
    </p:spTree>
    <p:extLst>
      <p:ext uri="{BB962C8B-B14F-4D97-AF65-F5344CB8AC3E}">
        <p14:creationId xmlns:p14="http://schemas.microsoft.com/office/powerpoint/2010/main" val="900040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A8DA9-9124-CE43-A9C3-6BD72ABEEC60}"/>
              </a:ext>
            </a:extLst>
          </p:cNvPr>
          <p:cNvSpPr>
            <a:spLocks noGrp="1"/>
          </p:cNvSpPr>
          <p:nvPr>
            <p:ph type="title"/>
          </p:nvPr>
        </p:nvSpPr>
        <p:spPr/>
        <p:txBody>
          <a:bodyPr/>
          <a:lstStyle/>
          <a:p>
            <a:r>
              <a:rPr lang="en-US" dirty="0"/>
              <a:t>General Overview</a:t>
            </a:r>
          </a:p>
        </p:txBody>
      </p:sp>
      <p:sp>
        <p:nvSpPr>
          <p:cNvPr id="3" name="Content Placeholder 2">
            <a:extLst>
              <a:ext uri="{FF2B5EF4-FFF2-40B4-BE49-F238E27FC236}">
                <a16:creationId xmlns:a16="http://schemas.microsoft.com/office/drawing/2014/main" id="{64E930FA-8BD7-D445-A96B-042AFDE1D5C9}"/>
              </a:ext>
            </a:extLst>
          </p:cNvPr>
          <p:cNvSpPr>
            <a:spLocks noGrp="1"/>
          </p:cNvSpPr>
          <p:nvPr>
            <p:ph idx="1"/>
          </p:nvPr>
        </p:nvSpPr>
        <p:spPr>
          <a:xfrm>
            <a:off x="3869268" y="864108"/>
            <a:ext cx="7315200" cy="5120640"/>
          </a:xfrm>
        </p:spPr>
        <p:txBody>
          <a:bodyPr>
            <a:noAutofit/>
          </a:bodyPr>
          <a:lstStyle/>
          <a:p>
            <a:pPr marL="0" indent="0">
              <a:buNone/>
            </a:pPr>
            <a:r>
              <a:rPr lang="en-US" sz="2500" b="1" dirty="0">
                <a:latin typeface="Times New Roman" panose="02020603050405020304" pitchFamily="18" charset="0"/>
                <a:cs typeface="Times New Roman" panose="02020603050405020304" pitchFamily="18" charset="0"/>
              </a:rPr>
              <a:t>GOAL   </a:t>
            </a:r>
            <a:r>
              <a:rPr lang="en-US" sz="2500" dirty="0">
                <a:latin typeface="Times New Roman" panose="02020603050405020304" pitchFamily="18" charset="0"/>
                <a:cs typeface="Times New Roman" panose="02020603050405020304" pitchFamily="18" charset="0"/>
              </a:rPr>
              <a:t>Provide right treatment for patients</a:t>
            </a:r>
            <a:r>
              <a:rPr lang="en-US" sz="2500" b="1" dirty="0">
                <a:latin typeface="Times New Roman" panose="02020603050405020304" pitchFamily="18" charset="0"/>
                <a:cs typeface="Times New Roman" panose="02020603050405020304" pitchFamily="18" charset="0"/>
              </a:rPr>
              <a:t>                                                          </a:t>
            </a:r>
          </a:p>
          <a:p>
            <a:pPr marL="0" indent="0">
              <a:buNone/>
            </a:pPr>
            <a:r>
              <a:rPr lang="en-US" sz="2500" b="1" dirty="0">
                <a:latin typeface="Times New Roman" panose="02020603050405020304" pitchFamily="18" charset="0"/>
                <a:cs typeface="Times New Roman" panose="02020603050405020304" pitchFamily="18" charset="0"/>
              </a:rPr>
              <a:t>               </a:t>
            </a:r>
            <a:r>
              <a:rPr lang="en-US" sz="2500" dirty="0">
                <a:latin typeface="Times New Roman" panose="02020603050405020304" pitchFamily="18" charset="0"/>
                <a:cs typeface="Times New Roman" panose="02020603050405020304" pitchFamily="18" charset="0"/>
              </a:rPr>
              <a:t>by predicting disease course </a:t>
            </a:r>
          </a:p>
          <a:p>
            <a:pPr marL="502920" lvl="1" indent="0">
              <a:buNone/>
            </a:pPr>
            <a:endParaRPr lang="en-US" sz="2500" dirty="0">
              <a:latin typeface="Times New Roman" panose="02020603050405020304" pitchFamily="18" charset="0"/>
              <a:cs typeface="Times New Roman" panose="02020603050405020304" pitchFamily="18" charset="0"/>
            </a:endParaRPr>
          </a:p>
          <a:p>
            <a:pPr marL="0" indent="0">
              <a:buNone/>
            </a:pPr>
            <a:r>
              <a:rPr lang="en-US" sz="2500" b="1" dirty="0">
                <a:latin typeface="Times New Roman" panose="02020603050405020304" pitchFamily="18" charset="0"/>
                <a:cs typeface="Times New Roman" panose="02020603050405020304" pitchFamily="18" charset="0"/>
              </a:rPr>
              <a:t>DATA   </a:t>
            </a:r>
            <a:r>
              <a:rPr lang="en-US" sz="2500" dirty="0">
                <a:latin typeface="Times New Roman" panose="02020603050405020304" pitchFamily="18" charset="0"/>
                <a:cs typeface="Times New Roman" panose="02020603050405020304" pitchFamily="18" charset="0"/>
              </a:rPr>
              <a:t>Clinical dataset from Harvard Medical School                          </a:t>
            </a:r>
          </a:p>
          <a:p>
            <a:pPr marL="0" indent="0">
              <a:buNone/>
            </a:pPr>
            <a:r>
              <a:rPr lang="en-US" sz="2500" dirty="0">
                <a:latin typeface="Times New Roman" panose="02020603050405020304" pitchFamily="18" charset="0"/>
                <a:cs typeface="Times New Roman" panose="02020603050405020304" pitchFamily="18" charset="0"/>
              </a:rPr>
              <a:t>              (Multivariate Time Series)</a:t>
            </a:r>
          </a:p>
          <a:p>
            <a:pPr marL="960120" lvl="2" indent="0">
              <a:buNone/>
            </a:pPr>
            <a:endParaRPr lang="en-US" sz="2500" b="1" dirty="0">
              <a:latin typeface="Times New Roman" panose="02020603050405020304" pitchFamily="18" charset="0"/>
              <a:cs typeface="Times New Roman" panose="02020603050405020304" pitchFamily="18" charset="0"/>
            </a:endParaRPr>
          </a:p>
          <a:p>
            <a:pPr marL="0" indent="0">
              <a:buNone/>
            </a:pPr>
            <a:r>
              <a:rPr lang="en-US" sz="2500" b="1" dirty="0">
                <a:latin typeface="Times New Roman" panose="02020603050405020304" pitchFamily="18" charset="0"/>
                <a:cs typeface="Times New Roman" panose="02020603050405020304" pitchFamily="18" charset="0"/>
              </a:rPr>
              <a:t>APPROACH   </a:t>
            </a:r>
            <a:r>
              <a:rPr lang="en-US" sz="2500" dirty="0">
                <a:latin typeface="Times New Roman" panose="02020603050405020304" pitchFamily="18" charset="0"/>
                <a:cs typeface="Times New Roman" panose="02020603050405020304" pitchFamily="18" charset="0"/>
              </a:rPr>
              <a:t>Deploy temporal model for temporal </a:t>
            </a:r>
          </a:p>
          <a:p>
            <a:pPr marL="502920" lvl="1" indent="0">
              <a:buNone/>
            </a:pPr>
            <a:r>
              <a:rPr lang="en-US" sz="2300" dirty="0">
                <a:latin typeface="Times New Roman" panose="02020603050405020304" pitchFamily="18" charset="0"/>
                <a:cs typeface="Times New Roman" panose="02020603050405020304" pitchFamily="18" charset="0"/>
              </a:rPr>
              <a:t>                      dataset using Recurrent Neural Networks</a:t>
            </a:r>
          </a:p>
        </p:txBody>
      </p:sp>
      <p:pic>
        <p:nvPicPr>
          <p:cNvPr id="4" name="Picture 3">
            <a:extLst>
              <a:ext uri="{FF2B5EF4-FFF2-40B4-BE49-F238E27FC236}">
                <a16:creationId xmlns:a16="http://schemas.microsoft.com/office/drawing/2014/main" id="{27F35AED-E286-754C-B029-4BE491DBDFC5}"/>
              </a:ext>
            </a:extLst>
          </p:cNvPr>
          <p:cNvPicPr>
            <a:picLocks noChangeAspect="1"/>
          </p:cNvPicPr>
          <p:nvPr/>
        </p:nvPicPr>
        <p:blipFill>
          <a:blip r:embed="rId2"/>
          <a:stretch>
            <a:fillRect/>
          </a:stretch>
        </p:blipFill>
        <p:spPr>
          <a:xfrm>
            <a:off x="9921240" y="873252"/>
            <a:ext cx="1685310" cy="2030799"/>
          </a:xfrm>
          <a:prstGeom prst="rect">
            <a:avLst/>
          </a:prstGeom>
        </p:spPr>
      </p:pic>
    </p:spTree>
    <p:extLst>
      <p:ext uri="{BB962C8B-B14F-4D97-AF65-F5344CB8AC3E}">
        <p14:creationId xmlns:p14="http://schemas.microsoft.com/office/powerpoint/2010/main" val="4806123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4FB3-A0F3-4343-883B-9BF67CDD627B}"/>
              </a:ext>
            </a:extLst>
          </p:cNvPr>
          <p:cNvSpPr>
            <a:spLocks noGrp="1"/>
          </p:cNvSpPr>
          <p:nvPr>
            <p:ph type="title"/>
          </p:nvPr>
        </p:nvSpPr>
        <p:spPr/>
        <p:txBody>
          <a:bodyPr/>
          <a:lstStyle/>
          <a:p>
            <a:r>
              <a:rPr lang="en-US" dirty="0"/>
              <a:t>Experimental Results:</a:t>
            </a:r>
            <a:br>
              <a:rPr lang="en-US" dirty="0"/>
            </a:br>
            <a:br>
              <a:rPr lang="en-US" dirty="0"/>
            </a:br>
            <a:r>
              <a:rPr lang="en-US" dirty="0"/>
              <a:t>Ridge-FF</a:t>
            </a:r>
          </a:p>
        </p:txBody>
      </p:sp>
      <p:pic>
        <p:nvPicPr>
          <p:cNvPr id="8" name="Picture 7">
            <a:extLst>
              <a:ext uri="{FF2B5EF4-FFF2-40B4-BE49-F238E27FC236}">
                <a16:creationId xmlns:a16="http://schemas.microsoft.com/office/drawing/2014/main" id="{A15CA961-8F5D-9D4F-B396-52E308D49E71}"/>
              </a:ext>
            </a:extLst>
          </p:cNvPr>
          <p:cNvPicPr>
            <a:picLocks noChangeAspect="1"/>
          </p:cNvPicPr>
          <p:nvPr/>
        </p:nvPicPr>
        <p:blipFill>
          <a:blip r:embed="rId3"/>
          <a:stretch>
            <a:fillRect/>
          </a:stretch>
        </p:blipFill>
        <p:spPr>
          <a:xfrm>
            <a:off x="4045058" y="540522"/>
            <a:ext cx="5096363" cy="5744664"/>
          </a:xfrm>
          <a:prstGeom prst="rect">
            <a:avLst/>
          </a:prstGeom>
        </p:spPr>
      </p:pic>
    </p:spTree>
    <p:extLst>
      <p:ext uri="{BB962C8B-B14F-4D97-AF65-F5344CB8AC3E}">
        <p14:creationId xmlns:p14="http://schemas.microsoft.com/office/powerpoint/2010/main" val="2098767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4FB3-A0F3-4343-883B-9BF67CDD627B}"/>
              </a:ext>
            </a:extLst>
          </p:cNvPr>
          <p:cNvSpPr>
            <a:spLocks noGrp="1"/>
          </p:cNvSpPr>
          <p:nvPr>
            <p:ph type="title"/>
          </p:nvPr>
        </p:nvSpPr>
        <p:spPr/>
        <p:txBody>
          <a:bodyPr/>
          <a:lstStyle/>
          <a:p>
            <a:r>
              <a:rPr lang="en-US" dirty="0"/>
              <a:t>Experimental Results:</a:t>
            </a:r>
            <a:br>
              <a:rPr lang="en-US" dirty="0"/>
            </a:br>
            <a:br>
              <a:rPr lang="en-US" dirty="0"/>
            </a:br>
            <a:r>
              <a:rPr lang="en-US" dirty="0"/>
              <a:t>GRU-FF</a:t>
            </a:r>
          </a:p>
        </p:txBody>
      </p:sp>
      <p:pic>
        <p:nvPicPr>
          <p:cNvPr id="9" name="Picture 8" descr="A screenshot of a computer&#10;&#10;Description automatically generated">
            <a:extLst>
              <a:ext uri="{FF2B5EF4-FFF2-40B4-BE49-F238E27FC236}">
                <a16:creationId xmlns:a16="http://schemas.microsoft.com/office/drawing/2014/main" id="{421ED922-B72A-D747-B5F0-DB9DBC927E25}"/>
              </a:ext>
            </a:extLst>
          </p:cNvPr>
          <p:cNvPicPr>
            <a:picLocks noChangeAspect="1"/>
          </p:cNvPicPr>
          <p:nvPr/>
        </p:nvPicPr>
        <p:blipFill>
          <a:blip r:embed="rId2"/>
          <a:stretch>
            <a:fillRect/>
          </a:stretch>
        </p:blipFill>
        <p:spPr>
          <a:xfrm>
            <a:off x="4151100" y="630266"/>
            <a:ext cx="4942102" cy="5597468"/>
          </a:xfrm>
          <a:prstGeom prst="rect">
            <a:avLst/>
          </a:prstGeom>
        </p:spPr>
      </p:pic>
    </p:spTree>
    <p:extLst>
      <p:ext uri="{BB962C8B-B14F-4D97-AF65-F5344CB8AC3E}">
        <p14:creationId xmlns:p14="http://schemas.microsoft.com/office/powerpoint/2010/main" val="12935584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54FB3-A0F3-4343-883B-9BF67CDD627B}"/>
              </a:ext>
            </a:extLst>
          </p:cNvPr>
          <p:cNvSpPr>
            <a:spLocks noGrp="1"/>
          </p:cNvSpPr>
          <p:nvPr>
            <p:ph type="title"/>
          </p:nvPr>
        </p:nvSpPr>
        <p:spPr/>
        <p:txBody>
          <a:bodyPr/>
          <a:lstStyle/>
          <a:p>
            <a:r>
              <a:rPr lang="en-US" dirty="0"/>
              <a:t>Experimental Results:</a:t>
            </a:r>
            <a:br>
              <a:rPr lang="en-US" dirty="0"/>
            </a:br>
            <a:br>
              <a:rPr lang="en-US" dirty="0"/>
            </a:br>
            <a:r>
              <a:rPr lang="en-US" dirty="0"/>
              <a:t>GRU-DF</a:t>
            </a:r>
          </a:p>
        </p:txBody>
      </p:sp>
      <p:pic>
        <p:nvPicPr>
          <p:cNvPr id="4" name="Picture 3" descr="A screenshot of a cell phone&#10;&#10;Description automatically generated">
            <a:extLst>
              <a:ext uri="{FF2B5EF4-FFF2-40B4-BE49-F238E27FC236}">
                <a16:creationId xmlns:a16="http://schemas.microsoft.com/office/drawing/2014/main" id="{96D1B071-4DF5-DF40-94CE-82B2C0063EE7}"/>
              </a:ext>
            </a:extLst>
          </p:cNvPr>
          <p:cNvPicPr>
            <a:picLocks noChangeAspect="1"/>
          </p:cNvPicPr>
          <p:nvPr/>
        </p:nvPicPr>
        <p:blipFill>
          <a:blip r:embed="rId2"/>
          <a:stretch>
            <a:fillRect/>
          </a:stretch>
        </p:blipFill>
        <p:spPr>
          <a:xfrm>
            <a:off x="4159955" y="778933"/>
            <a:ext cx="4889551" cy="5461190"/>
          </a:xfrm>
          <a:prstGeom prst="rect">
            <a:avLst/>
          </a:prstGeom>
        </p:spPr>
      </p:pic>
    </p:spTree>
    <p:extLst>
      <p:ext uri="{BB962C8B-B14F-4D97-AF65-F5344CB8AC3E}">
        <p14:creationId xmlns:p14="http://schemas.microsoft.com/office/powerpoint/2010/main" val="33602541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DAA2F-6494-8440-B8E4-94A0F09B64AE}"/>
              </a:ext>
            </a:extLst>
          </p:cNvPr>
          <p:cNvSpPr>
            <a:spLocks noGrp="1"/>
          </p:cNvSpPr>
          <p:nvPr>
            <p:ph type="title"/>
          </p:nvPr>
        </p:nvSpPr>
        <p:spPr/>
        <p:txBody>
          <a:bodyPr/>
          <a:lstStyle/>
          <a:p>
            <a:r>
              <a:rPr lang="en-US" dirty="0"/>
              <a:t>Vertical Trend:</a:t>
            </a:r>
            <a:br>
              <a:rPr lang="en-US" dirty="0"/>
            </a:br>
            <a:br>
              <a:rPr lang="en-US" dirty="0"/>
            </a:br>
            <a:r>
              <a:rPr lang="en-US" dirty="0"/>
              <a:t>Negative</a:t>
            </a:r>
            <a:br>
              <a:rPr lang="en-US" dirty="0"/>
            </a:br>
            <a:br>
              <a:rPr lang="en-US" dirty="0"/>
            </a:br>
            <a:r>
              <a:rPr lang="en-US" dirty="0"/>
              <a:t>(As expected)</a:t>
            </a:r>
          </a:p>
        </p:txBody>
      </p:sp>
      <p:sp>
        <p:nvSpPr>
          <p:cNvPr id="3" name="Content Placeholder 2">
            <a:extLst>
              <a:ext uri="{FF2B5EF4-FFF2-40B4-BE49-F238E27FC236}">
                <a16:creationId xmlns:a16="http://schemas.microsoft.com/office/drawing/2014/main" id="{67092901-6BEF-8446-B716-8955191F008D}"/>
              </a:ext>
            </a:extLst>
          </p:cNvPr>
          <p:cNvSpPr>
            <a:spLocks noGrp="1"/>
          </p:cNvSpPr>
          <p:nvPr>
            <p:ph idx="1"/>
          </p:nvPr>
        </p:nvSpPr>
        <p:spPr/>
        <p:txBody>
          <a:bodyPr>
            <a:normAutofit/>
          </a:bodyPr>
          <a:lstStyle/>
          <a:p>
            <a:pPr marL="0" indent="0">
              <a:buNone/>
            </a:pPr>
            <a:r>
              <a:rPr lang="en-US" sz="4000" dirty="0"/>
              <a:t>Not surprisingly</a:t>
            </a:r>
          </a:p>
          <a:p>
            <a:pPr marL="0" indent="0">
              <a:buNone/>
            </a:pPr>
            <a:endParaRPr lang="en-US" sz="4000" dirty="0"/>
          </a:p>
          <a:p>
            <a:pPr marL="0" indent="0">
              <a:buNone/>
            </a:pPr>
            <a:r>
              <a:rPr lang="en-US" sz="4000" dirty="0"/>
              <a:t>It is harder to predict</a:t>
            </a:r>
          </a:p>
          <a:p>
            <a:pPr marL="0" indent="0">
              <a:buNone/>
            </a:pPr>
            <a:endParaRPr lang="en-US" sz="4000" dirty="0"/>
          </a:p>
          <a:p>
            <a:pPr marL="0" indent="0">
              <a:buNone/>
            </a:pPr>
            <a:r>
              <a:rPr lang="en-US" sz="4000" dirty="0"/>
              <a:t>farther ahead </a:t>
            </a:r>
          </a:p>
        </p:txBody>
      </p:sp>
    </p:spTree>
    <p:extLst>
      <p:ext uri="{BB962C8B-B14F-4D97-AF65-F5344CB8AC3E}">
        <p14:creationId xmlns:p14="http://schemas.microsoft.com/office/powerpoint/2010/main" val="2542008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F04A-CC0E-3B4D-8C11-085AA6A02DDB}"/>
              </a:ext>
            </a:extLst>
          </p:cNvPr>
          <p:cNvSpPr>
            <a:spLocks noGrp="1"/>
          </p:cNvSpPr>
          <p:nvPr>
            <p:ph type="title"/>
          </p:nvPr>
        </p:nvSpPr>
        <p:spPr/>
        <p:txBody>
          <a:bodyPr/>
          <a:lstStyle/>
          <a:p>
            <a:r>
              <a:rPr lang="en-US" dirty="0"/>
              <a:t>Horizontal Trend</a:t>
            </a:r>
            <a:br>
              <a:rPr lang="en-US" dirty="0"/>
            </a:br>
            <a:br>
              <a:rPr lang="en-US" dirty="0"/>
            </a:br>
            <a:r>
              <a:rPr lang="en-US" dirty="0"/>
              <a:t>Varies</a:t>
            </a:r>
          </a:p>
        </p:txBody>
      </p:sp>
      <p:sp>
        <p:nvSpPr>
          <p:cNvPr id="3" name="Content Placeholder 2">
            <a:extLst>
              <a:ext uri="{FF2B5EF4-FFF2-40B4-BE49-F238E27FC236}">
                <a16:creationId xmlns:a16="http://schemas.microsoft.com/office/drawing/2014/main" id="{5BF3F70D-080E-3C48-AB8F-F7AC82E326E4}"/>
              </a:ext>
            </a:extLst>
          </p:cNvPr>
          <p:cNvSpPr>
            <a:spLocks noGrp="1"/>
          </p:cNvSpPr>
          <p:nvPr>
            <p:ph idx="1"/>
          </p:nvPr>
        </p:nvSpPr>
        <p:spPr/>
        <p:txBody>
          <a:bodyPr>
            <a:normAutofit/>
          </a:bodyPr>
          <a:lstStyle/>
          <a:p>
            <a:pPr marL="0" indent="0">
              <a:buNone/>
            </a:pPr>
            <a:r>
              <a:rPr lang="en-US" sz="4000" dirty="0"/>
              <a:t>Tends to become more positive </a:t>
            </a:r>
          </a:p>
          <a:p>
            <a:pPr marL="0" indent="0">
              <a:buNone/>
            </a:pPr>
            <a:endParaRPr lang="en-US" sz="4000" dirty="0"/>
          </a:p>
          <a:p>
            <a:pPr marL="0" indent="0">
              <a:buNone/>
            </a:pPr>
            <a:r>
              <a:rPr lang="en-US" sz="4000" dirty="0"/>
              <a:t>as we increase prediction length</a:t>
            </a:r>
          </a:p>
        </p:txBody>
      </p:sp>
    </p:spTree>
    <p:extLst>
      <p:ext uri="{BB962C8B-B14F-4D97-AF65-F5344CB8AC3E}">
        <p14:creationId xmlns:p14="http://schemas.microsoft.com/office/powerpoint/2010/main" val="15870132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B7C33-19D2-3E48-9134-BFB1DBDC7B78}"/>
              </a:ext>
            </a:extLst>
          </p:cNvPr>
          <p:cNvSpPr>
            <a:spLocks noGrp="1"/>
          </p:cNvSpPr>
          <p:nvPr>
            <p:ph type="title"/>
          </p:nvPr>
        </p:nvSpPr>
        <p:spPr/>
        <p:txBody>
          <a:bodyPr/>
          <a:lstStyle/>
          <a:p>
            <a:r>
              <a:rPr lang="en-US" dirty="0"/>
              <a:t>Ridge-FF Horizontal Trend</a:t>
            </a:r>
            <a:br>
              <a:rPr lang="en-US" dirty="0"/>
            </a:br>
            <a:br>
              <a:rPr lang="en-US" dirty="0"/>
            </a:br>
            <a:r>
              <a:rPr lang="en-US" dirty="0"/>
              <a:t>Static to </a:t>
            </a:r>
            <a:br>
              <a:rPr lang="en-US" dirty="0"/>
            </a:br>
            <a:r>
              <a:rPr lang="en-US" dirty="0"/>
              <a:t>Positive</a:t>
            </a:r>
          </a:p>
        </p:txBody>
      </p:sp>
      <p:pic>
        <p:nvPicPr>
          <p:cNvPr id="4" name="Picture 3">
            <a:extLst>
              <a:ext uri="{FF2B5EF4-FFF2-40B4-BE49-F238E27FC236}">
                <a16:creationId xmlns:a16="http://schemas.microsoft.com/office/drawing/2014/main" id="{F63B4DAE-C350-3D43-8011-F015DF5855F0}"/>
              </a:ext>
            </a:extLst>
          </p:cNvPr>
          <p:cNvPicPr/>
          <p:nvPr/>
        </p:nvPicPr>
        <p:blipFill>
          <a:blip r:embed="rId2">
            <a:extLst>
              <a:ext uri="{28A0092B-C50C-407E-A947-70E740481C1C}">
                <a14:useLocalDpi xmlns:a14="http://schemas.microsoft.com/office/drawing/2010/main" val="0"/>
              </a:ext>
            </a:extLst>
          </a:blip>
          <a:stretch>
            <a:fillRect/>
          </a:stretch>
        </p:blipFill>
        <p:spPr>
          <a:xfrm>
            <a:off x="5029361" y="757535"/>
            <a:ext cx="3962240" cy="5333785"/>
          </a:xfrm>
          <a:prstGeom prst="rect">
            <a:avLst/>
          </a:prstGeom>
        </p:spPr>
      </p:pic>
    </p:spTree>
    <p:extLst>
      <p:ext uri="{BB962C8B-B14F-4D97-AF65-F5344CB8AC3E}">
        <p14:creationId xmlns:p14="http://schemas.microsoft.com/office/powerpoint/2010/main" val="1405821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A3AE9-72D7-FE44-8526-8749D3A39EDE}"/>
              </a:ext>
            </a:extLst>
          </p:cNvPr>
          <p:cNvSpPr>
            <a:spLocks noGrp="1"/>
          </p:cNvSpPr>
          <p:nvPr>
            <p:ph type="title"/>
          </p:nvPr>
        </p:nvSpPr>
        <p:spPr/>
        <p:txBody>
          <a:bodyPr/>
          <a:lstStyle/>
          <a:p>
            <a:r>
              <a:rPr lang="en-US" dirty="0"/>
              <a:t>GRU-FF</a:t>
            </a:r>
            <a:br>
              <a:rPr lang="en-US" dirty="0"/>
            </a:br>
            <a:r>
              <a:rPr lang="en-US" dirty="0"/>
              <a:t>Horizontal Trend</a:t>
            </a:r>
            <a:br>
              <a:rPr lang="en-US" dirty="0"/>
            </a:br>
            <a:br>
              <a:rPr lang="en-US" dirty="0"/>
            </a:br>
            <a:r>
              <a:rPr lang="en-US" dirty="0"/>
              <a:t>Negative</a:t>
            </a:r>
            <a:br>
              <a:rPr lang="en-US" dirty="0"/>
            </a:br>
            <a:r>
              <a:rPr lang="en-US" dirty="0"/>
              <a:t>to Flat</a:t>
            </a:r>
          </a:p>
        </p:txBody>
      </p:sp>
      <p:pic>
        <p:nvPicPr>
          <p:cNvPr id="4" name="Picture 3" descr="A screenshot of a cell phone&#10;&#10;Description automatically generated">
            <a:extLst>
              <a:ext uri="{FF2B5EF4-FFF2-40B4-BE49-F238E27FC236}">
                <a16:creationId xmlns:a16="http://schemas.microsoft.com/office/drawing/2014/main" id="{AAA288B2-81D1-B747-BD0F-F0E581287CB5}"/>
              </a:ext>
            </a:extLst>
          </p:cNvPr>
          <p:cNvPicPr/>
          <p:nvPr/>
        </p:nvPicPr>
        <p:blipFill>
          <a:blip r:embed="rId2">
            <a:extLst>
              <a:ext uri="{28A0092B-C50C-407E-A947-70E740481C1C}">
                <a14:useLocalDpi xmlns:a14="http://schemas.microsoft.com/office/drawing/2010/main" val="0"/>
              </a:ext>
            </a:extLst>
          </a:blip>
          <a:stretch>
            <a:fillRect/>
          </a:stretch>
        </p:blipFill>
        <p:spPr>
          <a:xfrm>
            <a:off x="4928031" y="689333"/>
            <a:ext cx="4063570" cy="5470190"/>
          </a:xfrm>
          <a:prstGeom prst="rect">
            <a:avLst/>
          </a:prstGeom>
        </p:spPr>
      </p:pic>
    </p:spTree>
    <p:extLst>
      <p:ext uri="{BB962C8B-B14F-4D97-AF65-F5344CB8AC3E}">
        <p14:creationId xmlns:p14="http://schemas.microsoft.com/office/powerpoint/2010/main" val="14088722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E4A11-D333-7240-8113-2E5E5410AAC3}"/>
              </a:ext>
            </a:extLst>
          </p:cNvPr>
          <p:cNvSpPr>
            <a:spLocks noGrp="1"/>
          </p:cNvSpPr>
          <p:nvPr>
            <p:ph type="title"/>
          </p:nvPr>
        </p:nvSpPr>
        <p:spPr/>
        <p:txBody>
          <a:bodyPr/>
          <a:lstStyle/>
          <a:p>
            <a:r>
              <a:rPr lang="en-US" dirty="0"/>
              <a:t>GRU-DF</a:t>
            </a:r>
            <a:br>
              <a:rPr lang="en-US" dirty="0"/>
            </a:br>
            <a:r>
              <a:rPr lang="en-US" dirty="0"/>
              <a:t>Horizontal Trend</a:t>
            </a:r>
            <a:br>
              <a:rPr lang="en-US" dirty="0"/>
            </a:br>
            <a:br>
              <a:rPr lang="en-US" dirty="0"/>
            </a:br>
            <a:r>
              <a:rPr lang="en-US" dirty="0"/>
              <a:t>Negative to</a:t>
            </a:r>
            <a:br>
              <a:rPr lang="en-US" dirty="0"/>
            </a:br>
            <a:r>
              <a:rPr lang="en-US" dirty="0"/>
              <a:t>Positive</a:t>
            </a:r>
          </a:p>
        </p:txBody>
      </p:sp>
      <p:pic>
        <p:nvPicPr>
          <p:cNvPr id="5" name="Picture 4" descr="A screenshot of a cell phone&#10;&#10;Description automatically generated">
            <a:extLst>
              <a:ext uri="{FF2B5EF4-FFF2-40B4-BE49-F238E27FC236}">
                <a16:creationId xmlns:a16="http://schemas.microsoft.com/office/drawing/2014/main" id="{1ABFCA5A-E1A3-854B-999D-22B3269A4AA3}"/>
              </a:ext>
            </a:extLst>
          </p:cNvPr>
          <p:cNvPicPr/>
          <p:nvPr/>
        </p:nvPicPr>
        <p:blipFill>
          <a:blip r:embed="rId2">
            <a:extLst>
              <a:ext uri="{28A0092B-C50C-407E-A947-70E740481C1C}">
                <a14:useLocalDpi xmlns:a14="http://schemas.microsoft.com/office/drawing/2010/main" val="0"/>
              </a:ext>
            </a:extLst>
          </a:blip>
          <a:stretch>
            <a:fillRect/>
          </a:stretch>
        </p:blipFill>
        <p:spPr>
          <a:xfrm>
            <a:off x="5006334" y="742037"/>
            <a:ext cx="3985267" cy="5364782"/>
          </a:xfrm>
          <a:prstGeom prst="rect">
            <a:avLst/>
          </a:prstGeom>
        </p:spPr>
      </p:pic>
    </p:spTree>
    <p:extLst>
      <p:ext uri="{BB962C8B-B14F-4D97-AF65-F5344CB8AC3E}">
        <p14:creationId xmlns:p14="http://schemas.microsoft.com/office/powerpoint/2010/main" val="2075212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3F1E7-AAD7-2549-9F6E-625F41424D36}"/>
              </a:ext>
            </a:extLst>
          </p:cNvPr>
          <p:cNvSpPr>
            <a:spLocks noGrp="1"/>
          </p:cNvSpPr>
          <p:nvPr>
            <p:ph type="title"/>
          </p:nvPr>
        </p:nvSpPr>
        <p:spPr/>
        <p:txBody>
          <a:bodyPr/>
          <a:lstStyle/>
          <a:p>
            <a:r>
              <a:rPr lang="en-US" dirty="0"/>
              <a:t>GRU-FF</a:t>
            </a:r>
            <a:br>
              <a:rPr lang="en-US" dirty="0"/>
            </a:br>
            <a:r>
              <a:rPr lang="en-US" dirty="0"/>
              <a:t>vs </a:t>
            </a:r>
            <a:br>
              <a:rPr lang="en-US" dirty="0"/>
            </a:br>
            <a:r>
              <a:rPr lang="en-US" dirty="0"/>
              <a:t>Ridge-FF</a:t>
            </a:r>
          </a:p>
        </p:txBody>
      </p:sp>
      <p:pic>
        <p:nvPicPr>
          <p:cNvPr id="5" name="Picture 4">
            <a:extLst>
              <a:ext uri="{FF2B5EF4-FFF2-40B4-BE49-F238E27FC236}">
                <a16:creationId xmlns:a16="http://schemas.microsoft.com/office/drawing/2014/main" id="{ADFDC7F1-ADF6-CB40-BB5D-F3B740CBD266}"/>
              </a:ext>
            </a:extLst>
          </p:cNvPr>
          <p:cNvPicPr>
            <a:picLocks noChangeAspect="1"/>
          </p:cNvPicPr>
          <p:nvPr/>
        </p:nvPicPr>
        <p:blipFill>
          <a:blip r:embed="rId2"/>
          <a:stretch>
            <a:fillRect/>
          </a:stretch>
        </p:blipFill>
        <p:spPr>
          <a:xfrm>
            <a:off x="4355604" y="624535"/>
            <a:ext cx="4465575" cy="5728139"/>
          </a:xfrm>
          <a:prstGeom prst="rect">
            <a:avLst/>
          </a:prstGeom>
        </p:spPr>
      </p:pic>
    </p:spTree>
    <p:extLst>
      <p:ext uri="{BB962C8B-B14F-4D97-AF65-F5344CB8AC3E}">
        <p14:creationId xmlns:p14="http://schemas.microsoft.com/office/powerpoint/2010/main" val="659358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453AB-8BCE-9243-B0E1-E52C40C5217B}"/>
              </a:ext>
            </a:extLst>
          </p:cNvPr>
          <p:cNvSpPr>
            <a:spLocks noGrp="1"/>
          </p:cNvSpPr>
          <p:nvPr>
            <p:ph type="title"/>
          </p:nvPr>
        </p:nvSpPr>
        <p:spPr/>
        <p:txBody>
          <a:bodyPr/>
          <a:lstStyle/>
          <a:p>
            <a:r>
              <a:rPr lang="en-US" dirty="0"/>
              <a:t>GRU-DF</a:t>
            </a:r>
            <a:br>
              <a:rPr lang="en-US" dirty="0"/>
            </a:br>
            <a:r>
              <a:rPr lang="en-US" dirty="0"/>
              <a:t>vs </a:t>
            </a:r>
            <a:br>
              <a:rPr lang="en-US" dirty="0"/>
            </a:br>
            <a:r>
              <a:rPr lang="en-US" dirty="0"/>
              <a:t>Ridge-FF</a:t>
            </a:r>
          </a:p>
        </p:txBody>
      </p:sp>
      <p:pic>
        <p:nvPicPr>
          <p:cNvPr id="7" name="Picture 6">
            <a:extLst>
              <a:ext uri="{FF2B5EF4-FFF2-40B4-BE49-F238E27FC236}">
                <a16:creationId xmlns:a16="http://schemas.microsoft.com/office/drawing/2014/main" id="{28039549-71D8-FF42-A70A-CDFEA61FFCF6}"/>
              </a:ext>
            </a:extLst>
          </p:cNvPr>
          <p:cNvPicPr>
            <a:picLocks noChangeAspect="1"/>
          </p:cNvPicPr>
          <p:nvPr/>
        </p:nvPicPr>
        <p:blipFill>
          <a:blip r:embed="rId2"/>
          <a:stretch>
            <a:fillRect/>
          </a:stretch>
        </p:blipFill>
        <p:spPr>
          <a:xfrm>
            <a:off x="4270958" y="558459"/>
            <a:ext cx="4720643" cy="5741082"/>
          </a:xfrm>
          <a:prstGeom prst="rect">
            <a:avLst/>
          </a:prstGeom>
        </p:spPr>
      </p:pic>
    </p:spTree>
    <p:extLst>
      <p:ext uri="{BB962C8B-B14F-4D97-AF65-F5344CB8AC3E}">
        <p14:creationId xmlns:p14="http://schemas.microsoft.com/office/powerpoint/2010/main" val="4742861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1A38D-3A2B-D545-9B92-8AAA31B4A203}"/>
              </a:ext>
            </a:extLst>
          </p:cNvPr>
          <p:cNvSpPr>
            <a:spLocks noGrp="1"/>
          </p:cNvSpPr>
          <p:nvPr>
            <p:ph type="title"/>
          </p:nvPr>
        </p:nvSpPr>
        <p:spPr/>
        <p:txBody>
          <a:bodyPr/>
          <a:lstStyle/>
          <a:p>
            <a:r>
              <a:rPr lang="en-US" dirty="0"/>
              <a:t>Neural Networks</a:t>
            </a:r>
          </a:p>
        </p:txBody>
      </p:sp>
      <p:pic>
        <p:nvPicPr>
          <p:cNvPr id="4" name="Content Placeholder 3">
            <a:extLst>
              <a:ext uri="{FF2B5EF4-FFF2-40B4-BE49-F238E27FC236}">
                <a16:creationId xmlns:a16="http://schemas.microsoft.com/office/drawing/2014/main" id="{0EDCC9CA-9139-274C-803F-97D0DE35B586}"/>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3902416" y="721883"/>
            <a:ext cx="5637000" cy="3861346"/>
          </a:xfrm>
          <a:prstGeom prst="rect">
            <a:avLst/>
          </a:prstGeom>
        </p:spPr>
      </p:pic>
      <p:sp>
        <p:nvSpPr>
          <p:cNvPr id="5" name="TextBox 4">
            <a:extLst>
              <a:ext uri="{FF2B5EF4-FFF2-40B4-BE49-F238E27FC236}">
                <a16:creationId xmlns:a16="http://schemas.microsoft.com/office/drawing/2014/main" id="{17FC40E9-F5C8-AA48-85B6-CA9E2591E0AD}"/>
              </a:ext>
            </a:extLst>
          </p:cNvPr>
          <p:cNvSpPr txBox="1"/>
          <p:nvPr/>
        </p:nvSpPr>
        <p:spPr>
          <a:xfrm>
            <a:off x="3902417" y="5058899"/>
            <a:ext cx="5772924" cy="1077218"/>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Figure 1: </a:t>
            </a:r>
            <a:r>
              <a:rPr lang="en-US" sz="1600" b="1" dirty="0">
                <a:latin typeface="Times New Roman" panose="02020603050405020304" pitchFamily="18" charset="0"/>
                <a:cs typeface="Times New Roman" panose="02020603050405020304" pitchFamily="18" charset="0"/>
              </a:rPr>
              <a:t>A Feedforward Neural Network</a:t>
            </a:r>
            <a:r>
              <a:rPr lang="en-US" sz="1600" dirty="0">
                <a:latin typeface="Times New Roman" panose="02020603050405020304" pitchFamily="18" charset="0"/>
                <a:cs typeface="Times New Roman" panose="02020603050405020304" pitchFamily="18" charset="0"/>
              </a:rPr>
              <a:t>. An instance is presented to the network as values via the blue, bottom nodes. The values of the nodes in each layer are computed successively as a function of the prior layers until output is produced at the top layer. </a:t>
            </a:r>
          </a:p>
        </p:txBody>
      </p:sp>
    </p:spTree>
    <p:extLst>
      <p:ext uri="{BB962C8B-B14F-4D97-AF65-F5344CB8AC3E}">
        <p14:creationId xmlns:p14="http://schemas.microsoft.com/office/powerpoint/2010/main" val="8547785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A201E-4171-EA43-9296-CBABC2A4DF0E}"/>
              </a:ext>
            </a:extLst>
          </p:cNvPr>
          <p:cNvSpPr>
            <a:spLocks noGrp="1"/>
          </p:cNvSpPr>
          <p:nvPr>
            <p:ph type="title"/>
          </p:nvPr>
        </p:nvSpPr>
        <p:spPr/>
        <p:txBody>
          <a:bodyPr/>
          <a:lstStyle/>
          <a:p>
            <a:r>
              <a:rPr lang="en-US" dirty="0"/>
              <a:t>GRU-DF</a:t>
            </a:r>
            <a:br>
              <a:rPr lang="en-US" dirty="0"/>
            </a:br>
            <a:r>
              <a:rPr lang="en-US" dirty="0"/>
              <a:t>vs </a:t>
            </a:r>
            <a:br>
              <a:rPr lang="en-US" dirty="0"/>
            </a:br>
            <a:r>
              <a:rPr lang="en-US" dirty="0"/>
              <a:t>GRU-FF</a:t>
            </a:r>
          </a:p>
        </p:txBody>
      </p:sp>
      <p:pic>
        <p:nvPicPr>
          <p:cNvPr id="5" name="Content Placeholder 4">
            <a:extLst>
              <a:ext uri="{FF2B5EF4-FFF2-40B4-BE49-F238E27FC236}">
                <a16:creationId xmlns:a16="http://schemas.microsoft.com/office/drawing/2014/main" id="{5F496DF1-444A-574B-82B4-4DB2CE5B0019}"/>
              </a:ext>
            </a:extLst>
          </p:cNvPr>
          <p:cNvPicPr>
            <a:picLocks noGrp="1" noChangeAspect="1"/>
          </p:cNvPicPr>
          <p:nvPr>
            <p:ph idx="1"/>
          </p:nvPr>
        </p:nvPicPr>
        <p:blipFill>
          <a:blip r:embed="rId2"/>
          <a:stretch>
            <a:fillRect/>
          </a:stretch>
        </p:blipFill>
        <p:spPr>
          <a:xfrm>
            <a:off x="4448015" y="708049"/>
            <a:ext cx="4408368" cy="5524310"/>
          </a:xfrm>
        </p:spPr>
      </p:pic>
    </p:spTree>
    <p:extLst>
      <p:ext uri="{BB962C8B-B14F-4D97-AF65-F5344CB8AC3E}">
        <p14:creationId xmlns:p14="http://schemas.microsoft.com/office/powerpoint/2010/main" val="234785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D5FC-0368-3C4F-8830-41F66D431E5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7AD1B6F-5C8F-A44A-AC67-7D1F4D1BF070}"/>
              </a:ext>
            </a:extLst>
          </p:cNvPr>
          <p:cNvSpPr>
            <a:spLocks noGrp="1"/>
          </p:cNvSpPr>
          <p:nvPr>
            <p:ph idx="1"/>
          </p:nvPr>
        </p:nvSpPr>
        <p:spPr/>
        <p:txBody>
          <a:bodyPr/>
          <a:lstStyle/>
          <a:p>
            <a:r>
              <a:rPr lang="en-US" dirty="0"/>
              <a:t>TEMPORAL VS NON-TEMPORAL</a:t>
            </a:r>
          </a:p>
          <a:p>
            <a:r>
              <a:rPr lang="en-US" dirty="0"/>
              <a:t>Temporal models outperform non-temporal models across the board.</a:t>
            </a:r>
          </a:p>
          <a:p>
            <a:endParaRPr lang="en-US" dirty="0"/>
          </a:p>
          <a:p>
            <a:r>
              <a:rPr lang="en-US" dirty="0"/>
              <a:t>TEMPORAL MODELS (GRU-FF VS GRU_DF)</a:t>
            </a:r>
          </a:p>
          <a:p>
            <a:r>
              <a:rPr lang="en-US" dirty="0"/>
              <a:t>GRU-DF with a long observation window is superior to GRU-FF at predicting more distant targets, from 3 to 6 years into the future</a:t>
            </a:r>
          </a:p>
          <a:p>
            <a:endParaRPr lang="en-US" dirty="0"/>
          </a:p>
          <a:p>
            <a:r>
              <a:rPr lang="en-US" dirty="0"/>
              <a:t>PATIENT OBSERVATION</a:t>
            </a:r>
          </a:p>
          <a:p>
            <a:r>
              <a:rPr lang="en-US" dirty="0"/>
              <a:t>Longer observation windows tend to yield better performance for longer predictions.</a:t>
            </a:r>
          </a:p>
        </p:txBody>
      </p:sp>
    </p:spTree>
    <p:extLst>
      <p:ext uri="{BB962C8B-B14F-4D97-AF65-F5344CB8AC3E}">
        <p14:creationId xmlns:p14="http://schemas.microsoft.com/office/powerpoint/2010/main" val="20844773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D5FC-0368-3C4F-8830-41F66D431E5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7AD1B6F-5C8F-A44A-AC67-7D1F4D1BF070}"/>
              </a:ext>
            </a:extLst>
          </p:cNvPr>
          <p:cNvSpPr>
            <a:spLocks noGrp="1"/>
          </p:cNvSpPr>
          <p:nvPr>
            <p:ph idx="1"/>
          </p:nvPr>
        </p:nvSpPr>
        <p:spPr/>
        <p:txBody>
          <a:bodyPr/>
          <a:lstStyle/>
          <a:p>
            <a:r>
              <a:rPr lang="en-US" b="1" dirty="0">
                <a:solidFill>
                  <a:schemeClr val="accent6">
                    <a:lumMod val="75000"/>
                  </a:schemeClr>
                </a:solidFill>
              </a:rPr>
              <a:t>TEMPORAL VS NON-TEMPORAL</a:t>
            </a:r>
          </a:p>
          <a:p>
            <a:r>
              <a:rPr lang="en-US" dirty="0">
                <a:solidFill>
                  <a:schemeClr val="tx1"/>
                </a:solidFill>
              </a:rPr>
              <a:t>Temporal models outperform non-temporal models across the board.</a:t>
            </a:r>
          </a:p>
          <a:p>
            <a:endParaRPr lang="en-US" dirty="0"/>
          </a:p>
          <a:p>
            <a:r>
              <a:rPr lang="en-US" dirty="0"/>
              <a:t>TEMPORAL MODELS (GRU-FF VS GRU_DF)</a:t>
            </a:r>
          </a:p>
          <a:p>
            <a:r>
              <a:rPr lang="en-US" dirty="0"/>
              <a:t>GRU-DF with a long observation window is superior to GRU-FF at predicting more distant targets, from 3 to 6 years into the future</a:t>
            </a:r>
          </a:p>
          <a:p>
            <a:endParaRPr lang="en-US" dirty="0"/>
          </a:p>
          <a:p>
            <a:r>
              <a:rPr lang="en-US" dirty="0"/>
              <a:t>PATIENT OBSERVATION</a:t>
            </a:r>
          </a:p>
          <a:p>
            <a:r>
              <a:rPr lang="en-US" dirty="0"/>
              <a:t>Longer observation windows tend to yield better performance for longer predictions.</a:t>
            </a:r>
          </a:p>
        </p:txBody>
      </p:sp>
    </p:spTree>
    <p:extLst>
      <p:ext uri="{BB962C8B-B14F-4D97-AF65-F5344CB8AC3E}">
        <p14:creationId xmlns:p14="http://schemas.microsoft.com/office/powerpoint/2010/main" val="9055933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D5FC-0368-3C4F-8830-41F66D431E5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7AD1B6F-5C8F-A44A-AC67-7D1F4D1BF070}"/>
              </a:ext>
            </a:extLst>
          </p:cNvPr>
          <p:cNvSpPr>
            <a:spLocks noGrp="1"/>
          </p:cNvSpPr>
          <p:nvPr>
            <p:ph idx="1"/>
          </p:nvPr>
        </p:nvSpPr>
        <p:spPr/>
        <p:txBody>
          <a:bodyPr/>
          <a:lstStyle/>
          <a:p>
            <a:r>
              <a:rPr lang="en-US" dirty="0"/>
              <a:t>TEMPORAL VS NON-TEMPORAL</a:t>
            </a:r>
          </a:p>
          <a:p>
            <a:r>
              <a:rPr lang="en-US" dirty="0"/>
              <a:t>Temporal models outperform non-temporal models across the board.</a:t>
            </a:r>
          </a:p>
          <a:p>
            <a:endParaRPr lang="en-US" dirty="0"/>
          </a:p>
          <a:p>
            <a:r>
              <a:rPr lang="en-US" b="1" dirty="0">
                <a:solidFill>
                  <a:schemeClr val="accent6">
                    <a:lumMod val="75000"/>
                  </a:schemeClr>
                </a:solidFill>
              </a:rPr>
              <a:t>TEMPORAL MODELS (GRU-FF VS GRU_DF)</a:t>
            </a:r>
          </a:p>
          <a:p>
            <a:r>
              <a:rPr lang="en-US" dirty="0">
                <a:solidFill>
                  <a:schemeClr val="tx1"/>
                </a:solidFill>
              </a:rPr>
              <a:t>GRU-DF with a long observation window is superior to GRU-FF at predicting more distant targets, from 3 to 6 years into the future.</a:t>
            </a:r>
          </a:p>
          <a:p>
            <a:endParaRPr lang="en-US" dirty="0"/>
          </a:p>
          <a:p>
            <a:r>
              <a:rPr lang="en-US" dirty="0"/>
              <a:t>PATIENT OBSERVATION</a:t>
            </a:r>
          </a:p>
          <a:p>
            <a:r>
              <a:rPr lang="en-US" dirty="0"/>
              <a:t>Longer observation windows tend to yield better performance for longer predictions.</a:t>
            </a:r>
          </a:p>
        </p:txBody>
      </p:sp>
    </p:spTree>
    <p:extLst>
      <p:ext uri="{BB962C8B-B14F-4D97-AF65-F5344CB8AC3E}">
        <p14:creationId xmlns:p14="http://schemas.microsoft.com/office/powerpoint/2010/main" val="40869152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3D5FC-0368-3C4F-8830-41F66D431E5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7AD1B6F-5C8F-A44A-AC67-7D1F4D1BF070}"/>
              </a:ext>
            </a:extLst>
          </p:cNvPr>
          <p:cNvSpPr>
            <a:spLocks noGrp="1"/>
          </p:cNvSpPr>
          <p:nvPr>
            <p:ph idx="1"/>
          </p:nvPr>
        </p:nvSpPr>
        <p:spPr/>
        <p:txBody>
          <a:bodyPr/>
          <a:lstStyle/>
          <a:p>
            <a:r>
              <a:rPr lang="en-US" dirty="0"/>
              <a:t>TEMPORAL VS NON-TEMPORAL</a:t>
            </a:r>
          </a:p>
          <a:p>
            <a:r>
              <a:rPr lang="en-US" dirty="0"/>
              <a:t>Temporal models outperform non-temporal models across the board.</a:t>
            </a:r>
          </a:p>
          <a:p>
            <a:endParaRPr lang="en-US" dirty="0"/>
          </a:p>
          <a:p>
            <a:r>
              <a:rPr lang="en-US" dirty="0"/>
              <a:t>TEMPORAL MODELS (GRU-FF VS GRU_DF)</a:t>
            </a:r>
          </a:p>
          <a:p>
            <a:r>
              <a:rPr lang="en-US" dirty="0"/>
              <a:t>GRU-DF with a long observation window is superior to GRU-FF at predicting more distant targets, from 3 to 6 years into the future</a:t>
            </a:r>
          </a:p>
          <a:p>
            <a:endParaRPr lang="en-US" dirty="0"/>
          </a:p>
          <a:p>
            <a:r>
              <a:rPr lang="en-US" b="1" dirty="0">
                <a:solidFill>
                  <a:schemeClr val="accent6">
                    <a:lumMod val="75000"/>
                  </a:schemeClr>
                </a:solidFill>
              </a:rPr>
              <a:t>PATIENT OBSERVATION</a:t>
            </a:r>
          </a:p>
          <a:p>
            <a:r>
              <a:rPr lang="en-US" dirty="0">
                <a:solidFill>
                  <a:schemeClr val="tx1"/>
                </a:solidFill>
              </a:rPr>
              <a:t>Longer observation windows tend to yield better performance for longer predictions.</a:t>
            </a:r>
          </a:p>
        </p:txBody>
      </p:sp>
    </p:spTree>
    <p:extLst>
      <p:ext uri="{BB962C8B-B14F-4D97-AF65-F5344CB8AC3E}">
        <p14:creationId xmlns:p14="http://schemas.microsoft.com/office/powerpoint/2010/main" val="19390986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CB49E-B346-C847-A2B5-90778C4763CE}"/>
              </a:ext>
            </a:extLst>
          </p:cNvPr>
          <p:cNvSpPr>
            <a:spLocks noGrp="1"/>
          </p:cNvSpPr>
          <p:nvPr>
            <p:ph type="title"/>
          </p:nvPr>
        </p:nvSpPr>
        <p:spPr>
          <a:xfrm>
            <a:off x="252919" y="1123837"/>
            <a:ext cx="2947482" cy="4601183"/>
          </a:xfrm>
        </p:spPr>
        <p:txBody>
          <a:bodyPr>
            <a:normAutofit/>
          </a:bodyPr>
          <a:lstStyle/>
          <a:p>
            <a:r>
              <a:rPr lang="en-US" dirty="0"/>
              <a:t>Discussion</a:t>
            </a:r>
          </a:p>
        </p:txBody>
      </p:sp>
      <p:graphicFrame>
        <p:nvGraphicFramePr>
          <p:cNvPr id="5" name="Content Placeholder 2">
            <a:extLst>
              <a:ext uri="{FF2B5EF4-FFF2-40B4-BE49-F238E27FC236}">
                <a16:creationId xmlns:a16="http://schemas.microsoft.com/office/drawing/2014/main" id="{722C1E59-A471-449B-92C7-474E5D46E8F8}"/>
              </a:ext>
            </a:extLst>
          </p:cNvPr>
          <p:cNvGraphicFramePr>
            <a:graphicFrameLocks noGrp="1"/>
          </p:cNvGraphicFramePr>
          <p:nvPr>
            <p:ph idx="1"/>
            <p:extLst>
              <p:ext uri="{D42A27DB-BD31-4B8C-83A1-F6EECF244321}">
                <p14:modId xmlns:p14="http://schemas.microsoft.com/office/powerpoint/2010/main" val="2718905240"/>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522498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7E8AA-8CE2-9A4D-BED8-D532E0D396AA}"/>
              </a:ext>
            </a:extLst>
          </p:cNvPr>
          <p:cNvSpPr>
            <a:spLocks noGrp="1"/>
          </p:cNvSpPr>
          <p:nvPr>
            <p:ph type="title"/>
          </p:nvPr>
        </p:nvSpPr>
        <p:spPr>
          <a:xfrm>
            <a:off x="252919" y="1123837"/>
            <a:ext cx="2947482" cy="4601183"/>
          </a:xfrm>
        </p:spPr>
        <p:txBody>
          <a:bodyPr>
            <a:normAutofit/>
          </a:bodyPr>
          <a:lstStyle/>
          <a:p>
            <a:r>
              <a:rPr lang="en-US" dirty="0"/>
              <a:t>Future Works</a:t>
            </a:r>
          </a:p>
        </p:txBody>
      </p:sp>
      <p:graphicFrame>
        <p:nvGraphicFramePr>
          <p:cNvPr id="5" name="Content Placeholder 2">
            <a:extLst>
              <a:ext uri="{FF2B5EF4-FFF2-40B4-BE49-F238E27FC236}">
                <a16:creationId xmlns:a16="http://schemas.microsoft.com/office/drawing/2014/main" id="{A9024207-237F-4A48-8F22-11D71DF58EEB}"/>
              </a:ext>
            </a:extLst>
          </p:cNvPr>
          <p:cNvGraphicFramePr>
            <a:graphicFrameLocks noGrp="1"/>
          </p:cNvGraphicFramePr>
          <p:nvPr>
            <p:ph idx="1"/>
            <p:extLst>
              <p:ext uri="{D42A27DB-BD31-4B8C-83A1-F6EECF244321}">
                <p14:modId xmlns:p14="http://schemas.microsoft.com/office/powerpoint/2010/main" val="2773084786"/>
              </p:ext>
            </p:extLst>
          </p:nvPr>
        </p:nvGraphicFramePr>
        <p:xfrm>
          <a:off x="3759896" y="885459"/>
          <a:ext cx="7728267" cy="5087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86288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AC9CC-A2D7-C147-B3C5-3CB14B293FB4}"/>
              </a:ext>
            </a:extLst>
          </p:cNvPr>
          <p:cNvSpPr>
            <a:spLocks noGrp="1"/>
          </p:cNvSpPr>
          <p:nvPr>
            <p:ph type="title"/>
          </p:nvPr>
        </p:nvSpPr>
        <p:spPr/>
        <p:txBody>
          <a:bodyPr/>
          <a:lstStyle/>
          <a:p>
            <a:r>
              <a:rPr lang="en-US" dirty="0"/>
              <a:t>Mapping</a:t>
            </a:r>
          </a:p>
        </p:txBody>
      </p:sp>
      <p:pic>
        <p:nvPicPr>
          <p:cNvPr id="4" name="Picture 3">
            <a:extLst>
              <a:ext uri="{FF2B5EF4-FFF2-40B4-BE49-F238E27FC236}">
                <a16:creationId xmlns:a16="http://schemas.microsoft.com/office/drawing/2014/main" id="{C611CB21-834F-F74A-A164-820CBE50D5DF}"/>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881625" y="753848"/>
            <a:ext cx="7135823" cy="3274454"/>
          </a:xfrm>
          <a:prstGeom prst="rect">
            <a:avLst/>
          </a:prstGeom>
        </p:spPr>
      </p:pic>
      <p:sp>
        <p:nvSpPr>
          <p:cNvPr id="5" name="TextBox 4">
            <a:extLst>
              <a:ext uri="{FF2B5EF4-FFF2-40B4-BE49-F238E27FC236}">
                <a16:creationId xmlns:a16="http://schemas.microsoft.com/office/drawing/2014/main" id="{3D4A5F09-2EF7-924B-8EF4-C2766116E4CB}"/>
              </a:ext>
            </a:extLst>
          </p:cNvPr>
          <p:cNvSpPr txBox="1"/>
          <p:nvPr/>
        </p:nvSpPr>
        <p:spPr>
          <a:xfrm>
            <a:off x="3881625" y="4263081"/>
            <a:ext cx="7135823" cy="1815882"/>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Figure 2: </a:t>
            </a:r>
            <a:r>
              <a:rPr lang="en-US" sz="1600" b="1" dirty="0">
                <a:latin typeface="Times New Roman" panose="02020603050405020304" pitchFamily="18" charset="0"/>
                <a:cs typeface="Times New Roman" panose="02020603050405020304" pitchFamily="18" charset="0"/>
              </a:rPr>
              <a:t>RNN Input Output Mapping.</a:t>
            </a:r>
            <a:r>
              <a:rPr lang="en-US" sz="1600" dirty="0">
                <a:latin typeface="Times New Roman" panose="02020603050405020304" pitchFamily="18" charset="0"/>
                <a:cs typeface="Times New Roman" panose="02020603050405020304" pitchFamily="18" charset="0"/>
              </a:rPr>
              <a:t> Unlike regular neural networks, RNNs are particularly versatile when it comes to modelling input and output. An RNN can model any of the following input to output relationships: (i) one to one, (ii) one to many, (iii) many to one, (iv) many to many. For our paper we will be using (iii) many to one mapping, where the input is sequential data consisting of patient information across x years (observation window) and the output is the patient’s EDSS score y years into the future (prediction length).</a:t>
            </a:r>
          </a:p>
        </p:txBody>
      </p:sp>
    </p:spTree>
    <p:extLst>
      <p:ext uri="{BB962C8B-B14F-4D97-AF65-F5344CB8AC3E}">
        <p14:creationId xmlns:p14="http://schemas.microsoft.com/office/powerpoint/2010/main" val="25614640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B37DE-77F7-A141-B0D9-A628BEDE784B}"/>
              </a:ext>
            </a:extLst>
          </p:cNvPr>
          <p:cNvSpPr>
            <a:spLocks noGrp="1"/>
          </p:cNvSpPr>
          <p:nvPr>
            <p:ph type="title"/>
          </p:nvPr>
        </p:nvSpPr>
        <p:spPr/>
        <p:txBody>
          <a:bodyPr/>
          <a:lstStyle/>
          <a:p>
            <a:r>
              <a:rPr lang="en-US" dirty="0"/>
              <a:t>RNNs</a:t>
            </a:r>
          </a:p>
        </p:txBody>
      </p:sp>
      <p:pic>
        <p:nvPicPr>
          <p:cNvPr id="4" name="Picture 3">
            <a:extLst>
              <a:ext uri="{FF2B5EF4-FFF2-40B4-BE49-F238E27FC236}">
                <a16:creationId xmlns:a16="http://schemas.microsoft.com/office/drawing/2014/main" id="{D3F1415E-FCD7-0E41-8881-5C7A234E9AA7}"/>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974855" y="716096"/>
            <a:ext cx="6976209" cy="3546985"/>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5308CA7-A41C-6147-A588-3662EAEA08E2}"/>
                  </a:ext>
                </a:extLst>
              </p:cNvPr>
              <p:cNvSpPr txBox="1"/>
              <p:nvPr/>
            </p:nvSpPr>
            <p:spPr>
              <a:xfrm>
                <a:off x="3974855" y="4460789"/>
                <a:ext cx="7096799" cy="208441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Figure 3: </a:t>
                </a:r>
                <a:r>
                  <a:rPr lang="en-US" sz="1600" b="1" dirty="0">
                    <a:latin typeface="Times New Roman" panose="02020603050405020304" pitchFamily="18" charset="0"/>
                    <a:cs typeface="Times New Roman" panose="02020603050405020304" pitchFamily="18" charset="0"/>
                  </a:rPr>
                  <a:t>A Simple Recurrent Network </a:t>
                </a:r>
                <a:r>
                  <a:rPr lang="en-US" sz="1600" dirty="0">
                    <a:latin typeface="Times New Roman" panose="02020603050405020304" pitchFamily="18" charset="0"/>
                    <a:cs typeface="Times New Roman" panose="02020603050405020304" pitchFamily="18" charset="0"/>
                  </a:rPr>
                  <a:t>[Derived from Lipton 2015]. The structure of a recurrent neural network both (i) folded and (ii) unfolded. Activation is passed through solid edges. Dashed edges connect adjacent time steps via recurrent nodes in the hidden layer. The unfolded section of the figure (ii) illustrates how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h</m:t>
                        </m:r>
                      </m:e>
                      <m:sup>
                        <m:r>
                          <a:rPr lang="en-US" sz="1600" i="1">
                            <a:latin typeface="Cambria Math" panose="02040503050406030204" pitchFamily="18" charset="0"/>
                          </a:rPr>
                          <m:t>1</m:t>
                        </m:r>
                      </m:sup>
                    </m:sSup>
                  </m:oMath>
                </a14:m>
                <a:r>
                  <a:rPr lang="en-US" sz="1600" dirty="0">
                    <a:latin typeface="Times New Roman" panose="02020603050405020304" pitchFamily="18" charset="0"/>
                    <a:cs typeface="Times New Roman" panose="02020603050405020304" pitchFamily="18" charset="0"/>
                  </a:rPr>
                  <a:t>, the recurrent node in the hidden layer at time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1</m:t>
                        </m:r>
                      </m:sup>
                    </m:sSup>
                  </m:oMath>
                </a14:m>
                <a:r>
                  <a:rPr lang="en-US" sz="1600" dirty="0">
                    <a:latin typeface="Times New Roman" panose="02020603050405020304" pitchFamily="18" charset="0"/>
                    <a:cs typeface="Times New Roman" panose="02020603050405020304" pitchFamily="18" charset="0"/>
                  </a:rPr>
                  <a:t>, receives information from both input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1</m:t>
                        </m:r>
                      </m:sup>
                    </m:sSup>
                  </m:oMath>
                </a14:m>
                <a:r>
                  <a:rPr lang="en-US" sz="1600" dirty="0">
                    <a:latin typeface="Times New Roman" panose="02020603050405020304" pitchFamily="18" charset="0"/>
                    <a:cs typeface="Times New Roman" panose="02020603050405020304" pitchFamily="18" charset="0"/>
                  </a:rPr>
                  <a:t> as well as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h</m:t>
                        </m:r>
                      </m:e>
                      <m:sup>
                        <m:r>
                          <a:rPr lang="en-US" sz="1600" i="1">
                            <a:latin typeface="Cambria Math" panose="02040503050406030204" pitchFamily="18" charset="0"/>
                          </a:rPr>
                          <m:t>0</m:t>
                        </m:r>
                      </m:sup>
                    </m:sSup>
                  </m:oMath>
                </a14:m>
                <a:r>
                  <a:rPr lang="en-US" sz="1600" dirty="0">
                    <a:latin typeface="Times New Roman" panose="02020603050405020304" pitchFamily="18" charset="0"/>
                    <a:cs typeface="Times New Roman" panose="02020603050405020304" pitchFamily="18" charset="0"/>
                  </a:rPr>
                  <a:t>, the recurrent node in the hidden layer at the previous time step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b="0" i="1" smtClean="0">
                            <a:latin typeface="Cambria Math" panose="02040503050406030204" pitchFamily="18" charset="0"/>
                          </a:rPr>
                          <m:t>0</m:t>
                        </m:r>
                      </m:sup>
                    </m:sSup>
                  </m:oMath>
                </a14:m>
                <a:r>
                  <a:rPr lang="en-US" sz="1600" dirty="0">
                    <a:latin typeface="Times New Roman" panose="02020603050405020304" pitchFamily="18" charset="0"/>
                    <a:cs typeface="Times New Roman" panose="02020603050405020304" pitchFamily="18" charset="0"/>
                  </a:rPr>
                  <a:t>. In this way output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𝑦</m:t>
                        </m:r>
                      </m:e>
                      <m:sup>
                        <m:r>
                          <a:rPr lang="en-US" sz="1600" i="1">
                            <a:latin typeface="Cambria Math" panose="02040503050406030204" pitchFamily="18" charset="0"/>
                          </a:rPr>
                          <m:t>1</m:t>
                        </m:r>
                      </m:sup>
                    </m:sSup>
                  </m:oMath>
                </a14:m>
                <a:r>
                  <a:rPr lang="en-US" sz="1600" dirty="0">
                    <a:latin typeface="Times New Roman" panose="02020603050405020304" pitchFamily="18" charset="0"/>
                    <a:cs typeface="Times New Roman" panose="02020603050405020304" pitchFamily="18" charset="0"/>
                  </a:rPr>
                  <a:t> at time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1</m:t>
                        </m:r>
                      </m:sup>
                    </m:sSup>
                  </m:oMath>
                </a14:m>
                <a:r>
                  <a:rPr lang="en-US" sz="1600" dirty="0">
                    <a:latin typeface="Times New Roman" panose="02020603050405020304" pitchFamily="18" charset="0"/>
                    <a:cs typeface="Times New Roman" panose="02020603050405020304" pitchFamily="18" charset="0"/>
                  </a:rPr>
                  <a:t> can be influenced by the value of input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𝑥</m:t>
                        </m:r>
                      </m:e>
                      <m:sup>
                        <m:r>
                          <a:rPr lang="en-US" sz="1600" i="1">
                            <a:latin typeface="Cambria Math" panose="02040503050406030204" pitchFamily="18" charset="0"/>
                          </a:rPr>
                          <m:t>0</m:t>
                        </m:r>
                      </m:sup>
                    </m:sSup>
                  </m:oMath>
                </a14:m>
                <a:r>
                  <a:rPr lang="en-US" sz="1600" dirty="0">
                    <a:latin typeface="Times New Roman" panose="02020603050405020304" pitchFamily="18" charset="0"/>
                    <a:cs typeface="Times New Roman" panose="02020603050405020304" pitchFamily="18" charset="0"/>
                  </a:rPr>
                  <a:t> via recurrent connections in the hidden layer. </a:t>
                </a:r>
              </a:p>
            </p:txBody>
          </p:sp>
        </mc:Choice>
        <mc:Fallback xmlns="">
          <p:sp>
            <p:nvSpPr>
              <p:cNvPr id="5" name="TextBox 4">
                <a:extLst>
                  <a:ext uri="{FF2B5EF4-FFF2-40B4-BE49-F238E27FC236}">
                    <a16:creationId xmlns:a16="http://schemas.microsoft.com/office/drawing/2014/main" id="{D5308CA7-A41C-6147-A588-3662EAEA08E2}"/>
                  </a:ext>
                </a:extLst>
              </p:cNvPr>
              <p:cNvSpPr txBox="1">
                <a:spLocks noRot="1" noChangeAspect="1" noMove="1" noResize="1" noEditPoints="1" noAdjustHandles="1" noChangeArrowheads="1" noChangeShapeType="1" noTextEdit="1"/>
              </p:cNvSpPr>
              <p:nvPr/>
            </p:nvSpPr>
            <p:spPr>
              <a:xfrm>
                <a:off x="3974855" y="4460789"/>
                <a:ext cx="7096799" cy="2084417"/>
              </a:xfrm>
              <a:prstGeom prst="rect">
                <a:avLst/>
              </a:prstGeom>
              <a:blipFill>
                <a:blip r:embed="rId3"/>
                <a:stretch>
                  <a:fillRect l="-357" t="-606" b="-3030"/>
                </a:stretch>
              </a:blipFill>
            </p:spPr>
            <p:txBody>
              <a:bodyPr/>
              <a:lstStyle/>
              <a:p>
                <a:r>
                  <a:rPr lang="en-US">
                    <a:noFill/>
                  </a:rPr>
                  <a:t> </a:t>
                </a:r>
              </a:p>
            </p:txBody>
          </p:sp>
        </mc:Fallback>
      </mc:AlternateContent>
    </p:spTree>
    <p:extLst>
      <p:ext uri="{BB962C8B-B14F-4D97-AF65-F5344CB8AC3E}">
        <p14:creationId xmlns:p14="http://schemas.microsoft.com/office/powerpoint/2010/main" val="1523635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98D0E-65B0-9244-B938-5701724913A7}"/>
              </a:ext>
            </a:extLst>
          </p:cNvPr>
          <p:cNvSpPr>
            <a:spLocks noGrp="1"/>
          </p:cNvSpPr>
          <p:nvPr>
            <p:ph type="title"/>
          </p:nvPr>
        </p:nvSpPr>
        <p:spPr/>
        <p:txBody>
          <a:bodyPr/>
          <a:lstStyle/>
          <a:p>
            <a:r>
              <a:rPr lang="en-US" dirty="0"/>
              <a:t>Vanishing Gradient Problem</a:t>
            </a:r>
          </a:p>
        </p:txBody>
      </p:sp>
      <p:pic>
        <p:nvPicPr>
          <p:cNvPr id="5" name="Picture 4" descr="A close up of a logo&#10;&#10;Description automatically generated">
            <a:extLst>
              <a:ext uri="{FF2B5EF4-FFF2-40B4-BE49-F238E27FC236}">
                <a16:creationId xmlns:a16="http://schemas.microsoft.com/office/drawing/2014/main" id="{0BF9D04D-17A1-EC48-BDEB-D92457F7E15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3962786" y="702386"/>
            <a:ext cx="5972046" cy="3700101"/>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C3F43CD-DF18-D04D-8753-24AD654E85EF}"/>
                  </a:ext>
                </a:extLst>
              </p:cNvPr>
              <p:cNvSpPr txBox="1"/>
              <p:nvPr/>
            </p:nvSpPr>
            <p:spPr>
              <a:xfrm>
                <a:off x="3962786" y="4647802"/>
                <a:ext cx="7135823" cy="158081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Figure 4: </a:t>
                </a:r>
                <a:r>
                  <a:rPr lang="en-US" sz="1600" b="1" dirty="0">
                    <a:latin typeface="Times New Roman" panose="02020603050405020304" pitchFamily="18" charset="0"/>
                    <a:cs typeface="Times New Roman" panose="02020603050405020304" pitchFamily="18" charset="0"/>
                  </a:rPr>
                  <a:t>Vanishing Gradient </a:t>
                </a:r>
                <a:r>
                  <a:rPr lang="en-US" sz="1600" dirty="0">
                    <a:latin typeface="Times New Roman" panose="02020603050405020304" pitchFamily="18" charset="0"/>
                    <a:cs typeface="Times New Roman" panose="02020603050405020304" pitchFamily="18" charset="0"/>
                  </a:rPr>
                  <a:t>[Derived from Lipton 2015]. Here we visualize the vanishing gradient problem using the unfolded structure of the recurrent neural network in Figure 3. If the weight of the input at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0</m:t>
                        </m:r>
                      </m:sup>
                    </m:sSup>
                  </m:oMath>
                </a14:m>
                <a:r>
                  <a:rPr lang="en-US" sz="1600" dirty="0">
                    <a:latin typeface="Times New Roman" panose="02020603050405020304" pitchFamily="18" charset="0"/>
                    <a:cs typeface="Times New Roman" panose="02020603050405020304" pitchFamily="18" charset="0"/>
                  </a:rPr>
                  <a:t> is less than one it will barely have an effect on the output at </a:t>
                </a:r>
                <a14:m>
                  <m:oMath xmlns:m="http://schemas.openxmlformats.org/officeDocument/2006/math">
                    <m:sSup>
                      <m:sSupPr>
                        <m:ctrlPr>
                          <a:rPr lang="en-US" sz="1600" i="1">
                            <a:latin typeface="Cambria Math" panose="02040503050406030204" pitchFamily="18" charset="0"/>
                          </a:rPr>
                        </m:ctrlPr>
                      </m:sSupPr>
                      <m:e>
                        <m:r>
                          <a:rPr lang="en-US" sz="1600" i="1">
                            <a:latin typeface="Cambria Math" panose="02040503050406030204" pitchFamily="18" charset="0"/>
                          </a:rPr>
                          <m:t>𝑡</m:t>
                        </m:r>
                      </m:e>
                      <m:sup>
                        <m:r>
                          <a:rPr lang="en-US" sz="1600" i="1">
                            <a:latin typeface="Cambria Math" panose="02040503050406030204" pitchFamily="18" charset="0"/>
                          </a:rPr>
                          <m:t>3</m:t>
                        </m:r>
                      </m:sup>
                    </m:sSup>
                  </m:oMath>
                </a14:m>
                <a:r>
                  <a:rPr lang="en-US" sz="1600" dirty="0">
                    <a:latin typeface="Times New Roman" panose="02020603050405020304" pitchFamily="18" charset="0"/>
                    <a:cs typeface="Times New Roman" panose="02020603050405020304" pitchFamily="18" charset="0"/>
                  </a:rPr>
                  <a:t>. Generally speaking, the impact of any input on the last output will decrease as a function of the length of the distance between them as measured by time steps. </a:t>
                </a:r>
              </a:p>
            </p:txBody>
          </p:sp>
        </mc:Choice>
        <mc:Fallback xmlns="">
          <p:sp>
            <p:nvSpPr>
              <p:cNvPr id="6" name="TextBox 5">
                <a:extLst>
                  <a:ext uri="{FF2B5EF4-FFF2-40B4-BE49-F238E27FC236}">
                    <a16:creationId xmlns:a16="http://schemas.microsoft.com/office/drawing/2014/main" id="{AC3F43CD-DF18-D04D-8753-24AD654E85EF}"/>
                  </a:ext>
                </a:extLst>
              </p:cNvPr>
              <p:cNvSpPr txBox="1">
                <a:spLocks noRot="1" noChangeAspect="1" noMove="1" noResize="1" noEditPoints="1" noAdjustHandles="1" noChangeArrowheads="1" noChangeShapeType="1" noTextEdit="1"/>
              </p:cNvSpPr>
              <p:nvPr/>
            </p:nvSpPr>
            <p:spPr>
              <a:xfrm>
                <a:off x="3962786" y="4647802"/>
                <a:ext cx="7135823" cy="1580817"/>
              </a:xfrm>
              <a:prstGeom prst="rect">
                <a:avLst/>
              </a:prstGeom>
              <a:blipFill>
                <a:blip r:embed="rId3"/>
                <a:stretch>
                  <a:fillRect l="-534" t="-800" r="-534" b="-4000"/>
                </a:stretch>
              </a:blipFill>
            </p:spPr>
            <p:txBody>
              <a:bodyPr/>
              <a:lstStyle/>
              <a:p>
                <a:r>
                  <a:rPr lang="en-US">
                    <a:noFill/>
                  </a:rPr>
                  <a:t> </a:t>
                </a:r>
              </a:p>
            </p:txBody>
          </p:sp>
        </mc:Fallback>
      </mc:AlternateContent>
    </p:spTree>
    <p:extLst>
      <p:ext uri="{BB962C8B-B14F-4D97-AF65-F5344CB8AC3E}">
        <p14:creationId xmlns:p14="http://schemas.microsoft.com/office/powerpoint/2010/main" val="168535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247D-747D-AF43-B2EA-C435BEDB7EF4}"/>
              </a:ext>
            </a:extLst>
          </p:cNvPr>
          <p:cNvSpPr>
            <a:spLocks noGrp="1"/>
          </p:cNvSpPr>
          <p:nvPr>
            <p:ph type="title"/>
          </p:nvPr>
        </p:nvSpPr>
        <p:spPr/>
        <p:txBody>
          <a:bodyPr/>
          <a:lstStyle/>
          <a:p>
            <a:r>
              <a:rPr lang="en-US" dirty="0"/>
              <a:t>LSTM</a:t>
            </a:r>
          </a:p>
        </p:txBody>
      </p:sp>
      <p:pic>
        <p:nvPicPr>
          <p:cNvPr id="4" name="Picture 3">
            <a:extLst>
              <a:ext uri="{FF2B5EF4-FFF2-40B4-BE49-F238E27FC236}">
                <a16:creationId xmlns:a16="http://schemas.microsoft.com/office/drawing/2014/main" id="{8F21D7A8-5E45-EE4B-B9C8-925A1DA0754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279265" y="787212"/>
            <a:ext cx="3633470" cy="3602355"/>
          </a:xfrm>
          <a:prstGeom prst="rect">
            <a:avLst/>
          </a:prstGeom>
        </p:spPr>
      </p:pic>
      <p:sp>
        <p:nvSpPr>
          <p:cNvPr id="5" name="Rectangle 4">
            <a:extLst>
              <a:ext uri="{FF2B5EF4-FFF2-40B4-BE49-F238E27FC236}">
                <a16:creationId xmlns:a16="http://schemas.microsoft.com/office/drawing/2014/main" id="{B9B69EAF-DB02-A043-ADA7-9EBA17A2E1DF}"/>
              </a:ext>
            </a:extLst>
          </p:cNvPr>
          <p:cNvSpPr/>
          <p:nvPr/>
        </p:nvSpPr>
        <p:spPr>
          <a:xfrm>
            <a:off x="3801762" y="4501128"/>
            <a:ext cx="7492314" cy="1569660"/>
          </a:xfrm>
          <a:prstGeom prst="rect">
            <a:avLst/>
          </a:prstGeom>
        </p:spPr>
        <p:txBody>
          <a:bodyPr wrap="square">
            <a:spAutoFit/>
          </a:bodyPr>
          <a:lstStyle/>
          <a:p>
            <a:r>
              <a:rPr lang="en-US" sz="1600" dirty="0">
                <a:latin typeface="Times New Roman" panose="02020603050405020304" pitchFamily="18" charset="0"/>
                <a:ea typeface="Times New Roman" panose="02020603050405020304" pitchFamily="18" charset="0"/>
              </a:rPr>
              <a:t>Figure 5: </a:t>
            </a:r>
            <a:r>
              <a:rPr lang="en-US" sz="1600" b="1" dirty="0">
                <a:latin typeface="Times New Roman" panose="02020603050405020304" pitchFamily="18" charset="0"/>
                <a:ea typeface="Times New Roman" panose="02020603050405020304" pitchFamily="18" charset="0"/>
              </a:rPr>
              <a:t>LSTM Memory Cell</a:t>
            </a:r>
            <a:r>
              <a:rPr lang="en-US" sz="1600" dirty="0">
                <a:latin typeface="Times New Roman" panose="02020603050405020304" pitchFamily="18" charset="0"/>
                <a:ea typeface="Times New Roman" panose="02020603050405020304" pitchFamily="18" charset="0"/>
              </a:rPr>
              <a:t> [Derived from Graves 2012]. The internal state (red) is maintained by a recurrent connection of fixed weight 1.0. The three gates (green) collect activations from inside and outside the block, and control the cell via multiplicative units (small yellow circles). The input and output gates scale the input and output of the cell, whereas the forget gate scales the internal state. The cell input and output activation functions (g and h, respectively) are applied at the indicated places. </a:t>
            </a:r>
          </a:p>
        </p:txBody>
      </p:sp>
    </p:spTree>
    <p:extLst>
      <p:ext uri="{BB962C8B-B14F-4D97-AF65-F5344CB8AC3E}">
        <p14:creationId xmlns:p14="http://schemas.microsoft.com/office/powerpoint/2010/main" val="1630805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0247D-747D-AF43-B2EA-C435BEDB7EF4}"/>
              </a:ext>
            </a:extLst>
          </p:cNvPr>
          <p:cNvSpPr>
            <a:spLocks noGrp="1"/>
          </p:cNvSpPr>
          <p:nvPr>
            <p:ph type="title"/>
          </p:nvPr>
        </p:nvSpPr>
        <p:spPr/>
        <p:txBody>
          <a:bodyPr/>
          <a:lstStyle/>
          <a:p>
            <a:r>
              <a:rPr lang="en-US" dirty="0"/>
              <a:t>GRU</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9B69EAF-DB02-A043-ADA7-9EBA17A2E1DF}"/>
                  </a:ext>
                </a:extLst>
              </p:cNvPr>
              <p:cNvSpPr/>
              <p:nvPr/>
            </p:nvSpPr>
            <p:spPr>
              <a:xfrm>
                <a:off x="3801761" y="4167496"/>
                <a:ext cx="7492314" cy="1090363"/>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Figure 6: </a:t>
                </a:r>
                <a:r>
                  <a:rPr lang="en-US" sz="1600" b="1" dirty="0">
                    <a:latin typeface="Times New Roman" panose="02020603050405020304" pitchFamily="18" charset="0"/>
                    <a:cs typeface="Times New Roman" panose="02020603050405020304" pitchFamily="18" charset="0"/>
                  </a:rPr>
                  <a:t>GRU vs. LSTM Architecture</a:t>
                </a:r>
                <a:r>
                  <a:rPr lang="en-US" sz="1600" dirty="0">
                    <a:latin typeface="Times New Roman" panose="02020603050405020304" pitchFamily="18" charset="0"/>
                    <a:cs typeface="Times New Roman" panose="02020603050405020304" pitchFamily="18" charset="0"/>
                  </a:rPr>
                  <a:t> [Derived From Chung 2014]. (a) </a:t>
                </a:r>
                <a:r>
                  <a:rPr lang="en-US" sz="1600" i="1" dirty="0">
                    <a:latin typeface="Times New Roman" panose="02020603050405020304" pitchFamily="18" charset="0"/>
                    <a:cs typeface="Times New Roman" panose="02020603050405020304" pitchFamily="18" charset="0"/>
                  </a:rPr>
                  <a:t>r </a:t>
                </a:r>
                <a:r>
                  <a:rPr lang="en-US" sz="1600" dirty="0">
                    <a:latin typeface="Times New Roman" panose="02020603050405020304" pitchFamily="18" charset="0"/>
                    <a:cs typeface="Times New Roman" panose="02020603050405020304" pitchFamily="18" charset="0"/>
                  </a:rPr>
                  <a:t>and </a:t>
                </a:r>
                <a:r>
                  <a:rPr lang="en-US" sz="1600" i="1" dirty="0">
                    <a:latin typeface="Times New Roman" panose="02020603050405020304" pitchFamily="18" charset="0"/>
                    <a:cs typeface="Times New Roman" panose="02020603050405020304" pitchFamily="18" charset="0"/>
                  </a:rPr>
                  <a:t>z </a:t>
                </a:r>
                <a:r>
                  <a:rPr lang="en-US" sz="1600" dirty="0">
                    <a:latin typeface="Times New Roman" panose="02020603050405020304" pitchFamily="18" charset="0"/>
                    <a:cs typeface="Times New Roman" panose="02020603050405020304" pitchFamily="18" charset="0"/>
                  </a:rPr>
                  <a:t>stand for the reset and update gates;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h</m:t>
                        </m:r>
                      </m:e>
                    </m:acc>
                  </m:oMath>
                </a14:m>
                <a:r>
                  <a:rPr lang="en-US" sz="1600" dirty="0">
                    <a:latin typeface="Times New Roman" panose="02020603050405020304" pitchFamily="18" charset="0"/>
                    <a:cs typeface="Times New Roman" panose="02020603050405020304" pitchFamily="18" charset="0"/>
                  </a:rPr>
                  <a:t> and  </a:t>
                </a:r>
                <a14:m>
                  <m:oMath xmlns:m="http://schemas.openxmlformats.org/officeDocument/2006/math">
                    <m:r>
                      <a:rPr lang="en-US" sz="1600" i="1">
                        <a:latin typeface="Cambria Math" panose="02040503050406030204" pitchFamily="18" charset="0"/>
                      </a:rPr>
                      <m:t>h</m:t>
                    </m:r>
                  </m:oMath>
                </a14:m>
                <a:r>
                  <a:rPr lang="en-US" sz="1600" dirty="0">
                    <a:latin typeface="Times New Roman" panose="02020603050405020304" pitchFamily="18" charset="0"/>
                    <a:cs typeface="Times New Roman" panose="02020603050405020304" pitchFamily="18" charset="0"/>
                  </a:rPr>
                  <a:t> represent the activation and the candidate activation (b) </a:t>
                </a:r>
                <a:r>
                  <a:rPr lang="en-US" sz="1600" i="1" dirty="0">
                    <a:latin typeface="Times New Roman" panose="02020603050405020304" pitchFamily="18" charset="0"/>
                    <a:cs typeface="Times New Roman" panose="02020603050405020304" pitchFamily="18" charset="0"/>
                  </a:rPr>
                  <a:t>i, f</a:t>
                </a:r>
                <a:r>
                  <a:rPr lang="en-US" sz="1600" dirty="0">
                    <a:latin typeface="Times New Roman" panose="02020603050405020304" pitchFamily="18" charset="0"/>
                    <a:cs typeface="Times New Roman" panose="02020603050405020304" pitchFamily="18" charset="0"/>
                  </a:rPr>
                  <a:t>, and </a:t>
                </a:r>
                <a:r>
                  <a:rPr lang="en-US" sz="1600" i="1" dirty="0">
                    <a:latin typeface="Times New Roman" panose="02020603050405020304" pitchFamily="18" charset="0"/>
                    <a:cs typeface="Times New Roman" panose="02020603050405020304" pitchFamily="18" charset="0"/>
                  </a:rPr>
                  <a:t>o</a:t>
                </a:r>
                <a:r>
                  <a:rPr lang="en-US" sz="1600" dirty="0">
                    <a:latin typeface="Times New Roman" panose="02020603050405020304" pitchFamily="18" charset="0"/>
                    <a:cs typeface="Times New Roman" panose="02020603050405020304" pitchFamily="18" charset="0"/>
                  </a:rPr>
                  <a:t>, stand for the input, forget and output gates, respectively. </a:t>
                </a:r>
                <a14:m>
                  <m:oMath xmlns:m="http://schemas.openxmlformats.org/officeDocument/2006/math">
                    <m:acc>
                      <m:accPr>
                        <m:chr m:val="̂"/>
                        <m:ctrlPr>
                          <a:rPr lang="en-US" sz="1600" i="1">
                            <a:latin typeface="Cambria Math" panose="02040503050406030204" pitchFamily="18" charset="0"/>
                          </a:rPr>
                        </m:ctrlPr>
                      </m:accPr>
                      <m:e>
                        <m:r>
                          <a:rPr lang="en-US" sz="1600" i="1">
                            <a:latin typeface="Cambria Math" panose="02040503050406030204" pitchFamily="18" charset="0"/>
                          </a:rPr>
                          <m:t>𝑐</m:t>
                        </m:r>
                      </m:e>
                    </m:acc>
                    <m:r>
                      <a:rPr lang="en-US" sz="1600">
                        <a:latin typeface="Cambria Math" panose="02040503050406030204" pitchFamily="18" charset="0"/>
                      </a:rPr>
                      <m:t> </m:t>
                    </m:r>
                  </m:oMath>
                </a14:m>
                <a:r>
                  <a:rPr lang="en-US" sz="1600" dirty="0">
                    <a:latin typeface="Times New Roman" panose="02020603050405020304" pitchFamily="18" charset="0"/>
                    <a:cs typeface="Times New Roman" panose="02020603050405020304" pitchFamily="18" charset="0"/>
                  </a:rPr>
                  <a:t>and </a:t>
                </a:r>
                <a14:m>
                  <m:oMath xmlns:m="http://schemas.openxmlformats.org/officeDocument/2006/math">
                    <m:r>
                      <a:rPr lang="en-US" sz="1600" i="1">
                        <a:latin typeface="Cambria Math" panose="02040503050406030204" pitchFamily="18" charset="0"/>
                      </a:rPr>
                      <m:t>𝑐</m:t>
                    </m:r>
                  </m:oMath>
                </a14:m>
                <a:r>
                  <a:rPr lang="en-US" sz="1600" dirty="0">
                    <a:latin typeface="Times New Roman" panose="02020603050405020304" pitchFamily="18" charset="0"/>
                    <a:cs typeface="Times New Roman" panose="02020603050405020304" pitchFamily="18" charset="0"/>
                  </a:rPr>
                  <a:t> represent the memory cell and the new memory cell content. </a:t>
                </a:r>
              </a:p>
            </p:txBody>
          </p:sp>
        </mc:Choice>
        <mc:Fallback xmlns="">
          <p:sp>
            <p:nvSpPr>
              <p:cNvPr id="5" name="Rectangle 4">
                <a:extLst>
                  <a:ext uri="{FF2B5EF4-FFF2-40B4-BE49-F238E27FC236}">
                    <a16:creationId xmlns:a16="http://schemas.microsoft.com/office/drawing/2014/main" id="{B9B69EAF-DB02-A043-ADA7-9EBA17A2E1DF}"/>
                  </a:ext>
                </a:extLst>
              </p:cNvPr>
              <p:cNvSpPr>
                <a:spLocks noRot="1" noChangeAspect="1" noMove="1" noResize="1" noEditPoints="1" noAdjustHandles="1" noChangeArrowheads="1" noChangeShapeType="1" noTextEdit="1"/>
              </p:cNvSpPr>
              <p:nvPr/>
            </p:nvSpPr>
            <p:spPr>
              <a:xfrm>
                <a:off x="3801761" y="4167496"/>
                <a:ext cx="7492314" cy="1090363"/>
              </a:xfrm>
              <a:prstGeom prst="rect">
                <a:avLst/>
              </a:prstGeom>
              <a:blipFill>
                <a:blip r:embed="rId2"/>
                <a:stretch>
                  <a:fillRect l="-338" t="-1149" b="-5747"/>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94F18AB3-4B12-F949-8B34-4ECDB2B0FCF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01761" y="793389"/>
            <a:ext cx="7532899" cy="3111345"/>
          </a:xfrm>
          <a:prstGeom prst="rect">
            <a:avLst/>
          </a:prstGeom>
        </p:spPr>
      </p:pic>
    </p:spTree>
    <p:extLst>
      <p:ext uri="{BB962C8B-B14F-4D97-AF65-F5344CB8AC3E}">
        <p14:creationId xmlns:p14="http://schemas.microsoft.com/office/powerpoint/2010/main" val="3619831368"/>
      </p:ext>
    </p:extLst>
  </p:cSld>
  <p:clrMapOvr>
    <a:masterClrMapping/>
  </p:clrMapOvr>
</p:sld>
</file>

<file path=ppt/theme/theme1.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1833</Words>
  <Application>Microsoft Macintosh PowerPoint</Application>
  <PresentationFormat>Widescreen</PresentationFormat>
  <Paragraphs>237</Paragraphs>
  <Slides>46</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Calibri</vt:lpstr>
      <vt:lpstr>Cambria Math</vt:lpstr>
      <vt:lpstr>Corbel</vt:lpstr>
      <vt:lpstr>Times New Roman</vt:lpstr>
      <vt:lpstr>Wingdings 2</vt:lpstr>
      <vt:lpstr>Frame</vt:lpstr>
      <vt:lpstr>GRU-DF:   An RNN Model with Dynamic Imputation   for Missing Values  in Multivariate Time Series</vt:lpstr>
      <vt:lpstr>Multiple Sclerosis</vt:lpstr>
      <vt:lpstr>General Overview</vt:lpstr>
      <vt:lpstr>Neural Networks</vt:lpstr>
      <vt:lpstr>Mapping</vt:lpstr>
      <vt:lpstr>RNNs</vt:lpstr>
      <vt:lpstr>Vanishing Gradient Problem</vt:lpstr>
      <vt:lpstr>LSTM</vt:lpstr>
      <vt:lpstr>GRU</vt:lpstr>
      <vt:lpstr>Activation Function</vt:lpstr>
      <vt:lpstr>RNN TERMS</vt:lpstr>
      <vt:lpstr>DATA</vt:lpstr>
      <vt:lpstr>Target: EDSS Score</vt:lpstr>
      <vt:lpstr>Reshaping</vt:lpstr>
      <vt:lpstr>PREDICTION GRID</vt:lpstr>
      <vt:lpstr>DATA   FLOW</vt:lpstr>
      <vt:lpstr>Missing Data</vt:lpstr>
      <vt:lpstr>The farther we go   the worse it gets</vt:lpstr>
      <vt:lpstr>PowerPoint Presentation</vt:lpstr>
      <vt:lpstr>Imputation  Methods:  Non-EDSS</vt:lpstr>
      <vt:lpstr>Imputation  Methods:  EDSS</vt:lpstr>
      <vt:lpstr>Dynamic Fill</vt:lpstr>
      <vt:lpstr>Dynamic Imputation</vt:lpstr>
      <vt:lpstr>Imputation  Methods:  Discarded</vt:lpstr>
      <vt:lpstr>Test Results:  5-Fold CV  &amp;   Masked Test Results</vt:lpstr>
      <vt:lpstr>Experimental. Models</vt:lpstr>
      <vt:lpstr>Experimental. Models</vt:lpstr>
      <vt:lpstr>Experimental. Models</vt:lpstr>
      <vt:lpstr>Experimental. Models</vt:lpstr>
      <vt:lpstr>Experimental Results:  Ridge-FF</vt:lpstr>
      <vt:lpstr>Experimental Results:  GRU-FF</vt:lpstr>
      <vt:lpstr>Experimental Results:  GRU-DF</vt:lpstr>
      <vt:lpstr>Vertical Trend:  Negative  (As expected)</vt:lpstr>
      <vt:lpstr>Horizontal Trend  Varies</vt:lpstr>
      <vt:lpstr>Ridge-FF Horizontal Trend  Static to  Positive</vt:lpstr>
      <vt:lpstr>GRU-FF Horizontal Trend  Negative to Flat</vt:lpstr>
      <vt:lpstr>GRU-DF Horizontal Trend  Negative to Positive</vt:lpstr>
      <vt:lpstr>GRU-FF vs  Ridge-FF</vt:lpstr>
      <vt:lpstr>GRU-DF vs  Ridge-FF</vt:lpstr>
      <vt:lpstr>GRU-DF vs  GRU-FF</vt:lpstr>
      <vt:lpstr>Conclusion</vt:lpstr>
      <vt:lpstr>Conclusion</vt:lpstr>
      <vt:lpstr>Conclusion</vt:lpstr>
      <vt:lpstr>Conclusion</vt:lpstr>
      <vt:lpstr>Discussion</vt:lpstr>
      <vt:lpstr>Future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GRU-DF:   An RNN Model with Dynamic Imputation   for Missing Values  in Multivariate Time Series</dc:title>
  <dc:creator>Matias B Berretta Magarinos</dc:creator>
  <cp:lastModifiedBy>Matias B Berretta Magarinos</cp:lastModifiedBy>
  <cp:revision>2</cp:revision>
  <dcterms:created xsi:type="dcterms:W3CDTF">2019-05-23T21:46:57Z</dcterms:created>
  <dcterms:modified xsi:type="dcterms:W3CDTF">2019-05-23T21:57:28Z</dcterms:modified>
</cp:coreProperties>
</file>